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media/image25.jpg" ContentType="image/png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1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notesSlides/notesSlide38.xml" ContentType="application/vnd.openxmlformats-officedocument.presentationml.notesSlide+xml"/>
  <Override PartName="/ppt/ink/ink3.xml" ContentType="application/inkml+xml"/>
  <Override PartName="/ppt/notesSlides/notesSlide39.xml" ContentType="application/vnd.openxmlformats-officedocument.presentationml.notesSlide+xml"/>
  <Override PartName="/ppt/ink/ink4.xml" ContentType="application/inkml+xml"/>
  <Override PartName="/ppt/notesSlides/notesSlide40.xml" ContentType="application/vnd.openxmlformats-officedocument.presentationml.notesSlide+xml"/>
  <Override PartName="/ppt/ink/ink5.xml" ContentType="application/inkml+xml"/>
  <Override PartName="/ppt/notesSlides/notesSlide41.xml" ContentType="application/vnd.openxmlformats-officedocument.presentationml.notesSlide+xml"/>
  <Override PartName="/ppt/ink/ink6.xml" ContentType="application/inkml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7"/>
  </p:notesMasterIdLst>
  <p:sldIdLst>
    <p:sldId id="3629" r:id="rId5"/>
    <p:sldId id="3805" r:id="rId6"/>
    <p:sldId id="8050" r:id="rId7"/>
    <p:sldId id="1129" r:id="rId8"/>
    <p:sldId id="8047" r:id="rId9"/>
    <p:sldId id="1120" r:id="rId10"/>
    <p:sldId id="8100" r:id="rId11"/>
    <p:sldId id="8051" r:id="rId12"/>
    <p:sldId id="8077" r:id="rId13"/>
    <p:sldId id="8053" r:id="rId14"/>
    <p:sldId id="8072" r:id="rId15"/>
    <p:sldId id="3605" r:id="rId16"/>
    <p:sldId id="8082" r:id="rId17"/>
    <p:sldId id="8078" r:id="rId18"/>
    <p:sldId id="3603" r:id="rId19"/>
    <p:sldId id="8080" r:id="rId20"/>
    <p:sldId id="8115" r:id="rId21"/>
    <p:sldId id="3828" r:id="rId22"/>
    <p:sldId id="8066" r:id="rId23"/>
    <p:sldId id="8067" r:id="rId24"/>
    <p:sldId id="8094" r:id="rId25"/>
    <p:sldId id="8075" r:id="rId26"/>
    <p:sldId id="8099" r:id="rId27"/>
    <p:sldId id="3689" r:id="rId28"/>
    <p:sldId id="8076" r:id="rId29"/>
    <p:sldId id="8098" r:id="rId30"/>
    <p:sldId id="8093" r:id="rId31"/>
    <p:sldId id="8097" r:id="rId32"/>
    <p:sldId id="8101" r:id="rId33"/>
    <p:sldId id="8089" r:id="rId34"/>
    <p:sldId id="8090" r:id="rId35"/>
    <p:sldId id="8113" r:id="rId36"/>
    <p:sldId id="8117" r:id="rId37"/>
    <p:sldId id="8116" r:id="rId38"/>
    <p:sldId id="8068" r:id="rId39"/>
    <p:sldId id="8069" r:id="rId40"/>
    <p:sldId id="8084" r:id="rId41"/>
    <p:sldId id="8085" r:id="rId42"/>
    <p:sldId id="8086" r:id="rId43"/>
    <p:sldId id="8112" r:id="rId44"/>
    <p:sldId id="8087" r:id="rId45"/>
    <p:sldId id="8083" r:id="rId46"/>
    <p:sldId id="8095" r:id="rId47"/>
    <p:sldId id="8088" r:id="rId48"/>
    <p:sldId id="8096" r:id="rId49"/>
    <p:sldId id="8070" r:id="rId50"/>
    <p:sldId id="8074" r:id="rId51"/>
    <p:sldId id="8079" r:id="rId52"/>
    <p:sldId id="3521" r:id="rId53"/>
    <p:sldId id="3969" r:id="rId54"/>
    <p:sldId id="8048" r:id="rId55"/>
    <p:sldId id="8110" r:id="rId56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6A928B9-5D44-0950-00E7-4A35FEB091D7}" name="Robin Gillis" initials="RG" userId="S::r.gillis@cs-instruments.com::3ec4c86e-52a8-46a0-b451-f4af2f16718f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9982"/>
    <a:srgbClr val="00C4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615833-55D6-42D5-8730-402B3B58852E}" v="1" dt="2026-06-18T13:39:29.21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029" autoAdjust="0"/>
  </p:normalViewPr>
  <p:slideViewPr>
    <p:cSldViewPr snapToGrid="0">
      <p:cViewPr varScale="1">
        <p:scale>
          <a:sx n="126" d="100"/>
          <a:sy n="126" d="100"/>
        </p:scale>
        <p:origin x="9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microsoft.com/office/2018/10/relationships/authors" Target="author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tableStyles" Target="tableStyle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Verkoop</c:v>
                </c:pt>
              </c:strCache>
            </c:strRef>
          </c:tx>
          <c:spPr>
            <a:solidFill>
              <a:schemeClr val="accent1"/>
            </a:solidFill>
            <a:ln w="28575">
              <a:solidFill>
                <a:schemeClr val="bg2"/>
              </a:solidFill>
            </a:ln>
          </c:spPr>
          <c:explosion val="7"/>
          <c:dPt>
            <c:idx val="0"/>
            <c:bubble3D val="0"/>
            <c:spPr>
              <a:solidFill>
                <a:srgbClr val="009982"/>
              </a:solidFill>
              <a:ln w="28575">
                <a:solidFill>
                  <a:schemeClr val="bg2"/>
                </a:solidFill>
              </a:ln>
              <a:effectLst/>
            </c:spPr>
            <c:extLst xmlns:c16="http://schemas.microsoft.com/office/drawing/2014/chart" xmlns:c14="http://schemas.microsoft.com/office/drawing/2007/8/2/chart" xmlns:mc="http://schemas.openxmlformats.org/markup-compatibility/2006">
              <c:ext xmlns:c16="http://schemas.microsoft.com/office/drawing/2014/chart" uri="{C3380CC4-5D6E-409C-BE32-E72D297353CC}">
                <c16:uniqueId val="{00000001-C190-4D90-B9C2-938C1933E0E7}"/>
              </c:ext>
            </c:extLst>
          </c:dPt>
          <c:dPt>
            <c:idx val="1"/>
            <c:bubble3D val="0"/>
            <c:spPr>
              <a:solidFill>
                <a:schemeClr val="accent4">
                  <a:lumMod val="50000"/>
                </a:schemeClr>
              </a:solidFill>
              <a:ln w="28575">
                <a:solidFill>
                  <a:schemeClr val="bg2"/>
                </a:solidFill>
              </a:ln>
              <a:effectLst/>
            </c:spPr>
            <c:extLst xmlns:c16="http://schemas.microsoft.com/office/drawing/2014/chart" xmlns:c14="http://schemas.microsoft.com/office/drawing/2007/8/2/chart" xmlns:mc="http://schemas.openxmlformats.org/markup-compatibility/2006">
              <c:ext xmlns:c16="http://schemas.microsoft.com/office/drawing/2014/chart" uri="{C3380CC4-5D6E-409C-BE32-E72D297353CC}">
                <c16:uniqueId val="{00000003-C190-4D90-B9C2-938C1933E0E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8575">
                <a:solidFill>
                  <a:schemeClr val="bg2"/>
                </a:solidFill>
              </a:ln>
              <a:effectLst/>
            </c:spPr>
            <c:extLst xmlns:c16="http://schemas.microsoft.com/office/drawing/2014/chart" xmlns:c14="http://schemas.microsoft.com/office/drawing/2007/8/2/chart" xmlns:mc="http://schemas.openxmlformats.org/markup-compatibility/2006">
              <c:ext xmlns:c16="http://schemas.microsoft.com/office/drawing/2014/chart" uri="{C3380CC4-5D6E-409C-BE32-E72D297353CC}">
                <c16:uniqueId val="{00000005-C190-4D90-B9C2-938C1933E0E7}"/>
              </c:ext>
            </c:extLst>
          </c:dPt>
          <c:cat>
            <c:strRef>
              <c:f>Sheet1!$A$2:$A$4</c:f>
              <c:strCache>
                <c:ptCount val="3"/>
                <c:pt idx="0">
                  <c:v>1e kwartaal</c:v>
                </c:pt>
                <c:pt idx="1">
                  <c:v>2e kwartaal</c:v>
                </c:pt>
                <c:pt idx="2">
                  <c:v>3e kwartaal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80</c:v>
                </c:pt>
                <c:pt idx="1">
                  <c:v>11</c:v>
                </c:pt>
                <c:pt idx="2">
                  <c:v>9</c:v>
                </c:pt>
              </c:numCache>
            </c:numRef>
          </c:val>
          <c:extLst xmlns:c16="http://schemas.microsoft.com/office/drawing/2014/chart" xmlns:c14="http://schemas.microsoft.com/office/drawing/2007/8/2/chart" xmlns:mc="http://schemas.openxmlformats.org/markup-compatibility/2006">
            <c:ext xmlns:c16="http://schemas.microsoft.com/office/drawing/2014/chart" uri="{C3380CC4-5D6E-409C-BE32-E72D297353CC}">
              <c16:uniqueId val="{00000006-C190-4D90-B9C2-938C1933E0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71"/>
        <c:holeSize val="6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 marL="0" algn="ctr" defTabSz="914400" rtl="0" eaLnBrk="1" latinLnBrk="0" hangingPunct="1">
        <a:defRPr lang="nl-BE" sz="1400" b="1" kern="1200">
          <a:solidFill>
            <a:schemeClr val="tx1"/>
          </a:solidFill>
          <a:latin typeface="+mn-lt"/>
          <a:ea typeface="+mn-ea"/>
          <a:cs typeface="+mn-cs"/>
        </a:defRPr>
      </a:pPr>
      <a:endParaRPr lang="en-BE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6-09T07:14:55.473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1046 24 24575,'-42'1'0,"13"0"0,1-2 0,-1 0 0,-49-9 0,41 4 0,0 2 0,0 1 0,0 2 0,-42 5 0,-11-1 0,-54 15 0,112-17 0,0 2 0,-35 6 0,30-4 2,0-3 0,-65-3 0,31 0-1373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6-10T06:54:39.905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1441 3 24575,'-761'0'0,"1315"0"0,-689-3 0,-152 7 0,217 9 0,51-9 0,0 0 0,-30 1 0,-23-6 0,56-1 0,-1 1 0,1 0 0,-1 2 0,0 0 0,1 0 0,-1 2 0,1 0 0,0 1 0,-21 8 0,79-5 0,40 4 0,-35-4 0,68 1 0,-64-10 0,-35 1 0,1 0 0,0 0 0,0 2 0,0 0 0,25 6 0,-42-7 0,1 0 0,-1 0 0,1 0 0,-1 0 0,0 0 0,1 0 0,-1 0 0,1 0 0,-1 0 0,1 0 0,-1 0 0,0 1 0,1-1 0,-1 0 0,1 0 0,-1 0 0,0 1 0,1-1 0,-1 0 0,0 1 0,1-1 0,-1 0 0,0 1 0,0-1 0,1 0 0,-1 1 0,0-1 0,0 1 0,1-1 0,-1 0 0,0 1 0,0 0 0,-13 5 0,-25 0 0,-47-4 0,54-2 0,0 1 0,1 1 0,-49 10 0,-5 3 0,60-12 0,1 1 0,-1 1 0,-35 13 0,4-2 0,57-17 0,0 0 0,1-1 0,-1 1 0,0-1 0,0 1 0,-1-1 0,1 0 0,0 0 0,-1 0 0,1 0 0,-1 0 0,1 0 0,-1 0 0,0-1 0,0 1 0,0 0 0,0-1 0,0 1 0,-1-1 0,1 1 0,-1-1 0,0 1 0,0-1 0,1 0 0,-2-4 0,1 4 0,0 0 0,0 0 0,0 0 0,-1 0 0,1 1 0,-1-1 0,0 0 0,0 0 0,0 0 0,0 1 0,0-1 0,-1 0 0,1 1 0,-1 0 0,0-1 0,1 1 0,-1 0 0,0 0 0,-1 0 0,1 0 0,0 0 0,0 0 0,-1 0 0,1 1 0,-6-3 0,-4 1 0,0 1 0,-1 0 0,0 1 0,1 0 0,-1 1 0,0 0 0,1 1 0,-1 0 0,1 1 0,-1 1 0,1 0 0,0 1 0,0 0 0,0 1 0,0 0 0,1 0 0,0 2 0,0-1 0,-12 11 0,20-14 0,0 0 0,1 1 0,-1 0 0,1-1 0,0 1 0,0 0 0,0 0 0,0 0 0,1 1 0,0-1 0,0 0 0,-1 5 0,2-8 0,-1 0 0,1 0 0,0 0 0,0 0 0,-1 0 0,1 0 0,0 1 0,0-1 0,0 0 0,0 0 0,0 0 0,1 0 0,-1 0 0,0 0 0,1 0 0,-1 0 0,0 0 0,1 0 0,-1 0 0,1 0 0,-1 0 0,1 0 0,0-1 0,-1 1 0,1 0 0,0 0 0,0 0 0,-1-1 0,1 1 0,0 0 0,0-1 0,0 1 0,0-1 0,0 1 0,0-1 0,0 0 0,0 1 0,0-1 0,0 0 0,0 0 0,0 1 0,0-1 0,0 0 0,0 0 0,0 0 0,0 0 0,0-1 0,0 1 0,1 0 0,-1 0 0,0-1 0,2 0 0,2-1 0,0 1 0,0-2 0,0 1 0,0-1 0,-1 0 0,7-4 0,27-13 0,-38 20 0,0 0 0,1 0 0,-1 0 0,0 0 0,0 0 0,1 0 0,-1 0 0,0 0 0,0 0 0,1 0 0,-1 0 0,0 0 0,0 0 0,1 0 0,-1 0 0,0 1 0,0-1 0,1 0 0,-1 0 0,0 0 0,0 0 0,0 1 0,0-1 0,1 0 0,-1 0 0,0 0 0,0 1 0,0-1 0,0 0 0,0 0 0,1 1 0,-1-1 0,0 0 0,0 0 0,0 1 0,0-1 0,0 0 0,0 0 0,0 1 0,0-1 0,0 0 0,0 0 0,0 1 0,0-1 0,0 1 0,-4 21 0,-10 20 0,-10 15 0,12-26 0,-2 0 0,-21 36 0,32-62 0,0 0 0,0 0 0,1 1 0,0-1 0,0 0 0,0 1 0,1 0 0,0-1 0,0 1 0,0 0 0,1-1 0,0 11 0,0-14 0,0 1 0,1-1 0,-1 1 0,1-1 0,0 1 0,0-1 0,0 1 0,0-1 0,0 0 0,0 1 0,0-1 0,1 0 0,-1 0 0,1 0 0,0 0 0,0 0 0,0-1 0,0 1 0,0 0 0,0-1 0,0 1 0,0-1 0,0 0 0,1 0 0,-1 0 0,1 0 0,-1 0 0,1 0 0,3 0 0,28 3 0,0-2 0,0-1 0,-1-2 0,44-6 0,-71 6 0,0 0 0,0-1 0,0 0 0,0 0 0,0 0 0,-1-1 0,1 1 0,-1-1 0,1-1 0,-1 1 0,0-1 0,6-6 0,11-6 0,-21 15 0,1 0 0,0 0 0,-1 1 0,1-1 0,-1 0 0,1 1 0,0-1 0,0 1 0,-1 0 0,1 0 0,0 0 0,0 0 0,-1 0 0,1 0 0,0 0 0,0 0 0,-1 1 0,1-1 0,0 0 0,-1 1 0,4 1 0,38 23 0,-9-4 0,7-9 0,1-2 0,0-2 0,0-2 0,1-2 0,-1-1 0,1-2 0,72-9 0,-99 6 0,-1-1 0,-1 0 0,1-1 0,0-1 0,-1-1 0,0 0 0,0 0 0,22-15 0,-25 15 0,1 2 0,0-1 0,0 2 0,1-1 0,-1 2 0,1 0 0,-1 0 0,19 1 0,39-8 0,-38 4 0,1 2 0,54 0 0,-57 3 0,1-1 0,-1-1 0,42-9 0,-51 7 0,0 1 0,24-1 0,-32 4 0,-1-1 0,1 0 0,-1-1 0,0 0 0,1-1 0,-1 0 0,0-1 0,22-10 0,22-16 0,-33 18 0,-1 0 0,0-1 0,-1-1 0,30-26 0,-48 37 0,16-14 0,-1-1 0,-1-1 0,20-28 0,-33 42 0,-1 1 0,0-1 0,0 0 0,-1 0 0,1 0 0,-1-1 0,0 1 0,-1 0 0,1-1 0,-1 1 0,0-1 0,-1 0 0,1 1 0,-1-1 0,0 0 0,0 1 0,-1-1 0,0 0 0,0 1 0,0-1 0,-3-7 0,1 9 0,0 0 0,1 0 0,-2 0 0,1 1 0,0-1 0,-1 1 0,0 0 0,0 0 0,0 0 0,0 1 0,0-1 0,0 1 0,-1 0 0,1 0 0,-1 0 0,1 1 0,-9-2 0,-6-1 0,0 0 0,1 2 0,-24-1 0,-262 2 0,136 3 0,156-2 0,-1 1 0,1 0 0,0 1 0,0 0 0,0 1 0,0 0 0,0 1 0,1 1 0,-1 0 0,1 0 0,0 1 0,1 0 0,-1 1 0,-16 15 0,-10 7 0,32-27 0,1 1 0,0-1 0,0 1 0,0 0 0,1 1 0,-1-1 0,1 1 0,-1-1 0,1 1 0,0 0 0,0 0 0,1 0 0,-1 1 0,1-1 0,0 1 0,0-1 0,1 1 0,-1 0 0,0 8 0,0-3 0,1 0 0,0 0 0,1 0 0,0 0 0,1 1 0,0-1 0,1 0 0,2 10 0,-3-17 0,1 1 0,-1-1 0,1 0 0,-1 0 0,1 0 0,0 0 0,0 0 0,0 0 0,1-1 0,-1 1 0,0-1 0,1 1 0,0-1 0,0 0 0,0 0 0,0 0 0,0 0 0,0-1 0,0 1 0,0-1 0,1 0 0,-1 0 0,0 0 0,1 0 0,-1-1 0,5 1 0,57 3 0,91-7 0,-34-1 0,-116 4 0,0 0 0,0 0 0,0-1 0,0 1 0,0-2 0,0 1 0,-1-1 0,1 1 0,0-2 0,-1 1 0,1-1 0,-1 1 0,0-2 0,8-5 0,-6 2 0,-1 0 0,1 0 0,-1 0 0,-1-1 0,1 0 0,-2 0 0,1-1 0,4-12 0,-8 21 0,2-7 0,0 0 0,0 0 0,-1 0 0,1 0 0,-1 0 0,-1 0 0,2-11 0,-4 15 0,1 1 0,0 0 0,-1 0 0,0-1 0,1 1 0,-1 0 0,0 0 0,0 0 0,0 0 0,0 0 0,-1 0 0,1 0 0,0 0 0,-1 0 0,0 1 0,1-1 0,-1 1 0,0-1 0,0 1 0,0-1 0,1 1 0,-2 0 0,1 0 0,0 0 0,0 0 0,0 1 0,0-1 0,-4 0 0,-16-4 0,0 1 0,-1 1 0,1 1 0,-1 1 0,1 1 0,-33 4 0,-14-1 0,-349-3-1365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6-05T11:55:14.837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 0 24575,'0'2'0,"1"0"0,-1 0 0,1-1 0,0 1 0,-1-1 0,1 1 0,0 0 0,0-1 0,0 1 0,0-1 0,0 0 0,0 1 0,0-1 0,1 0 0,-1 0 0,0 0 0,1 0 0,-1 0 0,1 0 0,-1 0 0,1 0 0,0-1 0,-1 1 0,1 0 0,0-1 0,-1 0 0,1 1 0,0-1 0,0 0 0,1 0 0,59 5 0,-56-5 0,24-2 0,1 0 0,34-9 0,-58 10 0,43-4 0,1 1 0,86 7 0,-34-1 0,-40-1 0,91 12 0,-88-7 0,0-3 0,69-5 0,-21-1 0,85 3-1365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6-05T11:55:14.837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 0 24575,'0'2'0,"1"0"0,-1 0 0,1-1 0,0 1 0,-1-1 0,1 1 0,0 0 0,0-1 0,0 1 0,0-1 0,0 0 0,0 1 0,0-1 0,1 0 0,-1 0 0,0 0 0,1 0 0,-1 0 0,1 0 0,-1 0 0,1 0 0,0-1 0,-1 1 0,1 0 0,0-1 0,-1 0 0,1 1 0,0-1 0,0 0 0,1 0 0,59 5 0,-56-5 0,24-2 0,1 0 0,34-9 0,-58 10 0,43-4 0,1 1 0,86 7 0,-34-1 0,-40-1 0,91 12 0,-88-7 0,0-3 0,69-5 0,-21-1 0,85 3-1365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6-05T11:55:14.837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 0 24575,'0'2'0,"1"0"0,-1 0 0,1-1 0,0 1 0,-1-1 0,1 1 0,0 0 0,0-1 0,0 1 0,0-1 0,0 0 0,0 1 0,0-1 0,1 0 0,-1 0 0,0 0 0,1 0 0,-1 0 0,1 0 0,-1 0 0,1 0 0,0-1 0,-1 1 0,1 0 0,0-1 0,-1 0 0,1 1 0,0-1 0,0 0 0,1 0 0,59 5 0,-56-5 0,24-2 0,1 0 0,34-9 0,-58 10 0,43-4 0,1 1 0,86 7 0,-34-1 0,-40-1 0,91 12 0,-88-7 0,0-3 0,69-5 0,-21-1 0,85 3-1365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6-05T11:55:14.837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1 0 24575,'0'2'0,"1"0"0,-1 0 0,1-1 0,0 1 0,-1-1 0,1 1 0,0 0 0,0-1 0,0 1 0,0-1 0,0 0 0,0 1 0,0-1 0,1 0 0,-1 0 0,0 0 0,1 0 0,-1 0 0,1 0 0,-1 0 0,1 0 0,0-1 0,-1 1 0,1 0 0,0-1 0,-1 0 0,1 1 0,0-1 0,0 0 0,1 0 0,59 5 0,-56-5 0,24-2 0,1 0 0,34-9 0,-58 10 0,43-4 0,1 1 0,86 7 0,-34-1 0,-40-1 0,91 12 0,-88-7 0,0-3 0,69-5 0,-21-1 0,85 3-1365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nl-BE" dirty="0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EEA9E4CD-DBC4-4B0E-89A1-770EEFB8FB1A}" type="datetimeFigureOut">
              <a:rPr lang="nl-BE" smtClean="0"/>
              <a:pPr/>
              <a:t>2/07/2026</a:t>
            </a:fld>
            <a:endParaRPr lang="nl-BE" dirty="0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 dirty="0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nl-BE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C981FC6E-CCD9-45E1-9048-7F3C9F19E7E7}" type="slidenum">
              <a:rPr lang="nl-BE" smtClean="0"/>
              <a:pPr/>
              <a:t>‹#›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663040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9D4F2D-1B32-4DF5-B2D4-49E250ED067C}" type="slidenum">
              <a:rPr lang="en-BE" smtClean="0"/>
              <a:t>1</a:t>
            </a:fld>
            <a:endParaRPr lang="en-BE" dirty="0"/>
          </a:p>
        </p:txBody>
      </p:sp>
    </p:spTree>
    <p:extLst>
      <p:ext uri="{BB962C8B-B14F-4D97-AF65-F5344CB8AC3E}">
        <p14:creationId xmlns:p14="http://schemas.microsoft.com/office/powerpoint/2010/main" val="6616282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C014F0-6738-255B-A6E9-1499939135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6DB180E5-6F3A-D4D0-3898-7833BC2BEE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6560D610-C925-1CB5-F757-6E4DA5FA6D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AGENDA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1620549C-EC3A-1287-50FA-1FDAFE8F6C19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Opmerkingen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 - </a:t>
            </a:r>
            <a:r>
              <a:rPr kumimoji="0" lang="en-GB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Bedrijfspresentatie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BEB854E-D492-BAA8-8BE8-9A478DA1E533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A0E4692-2900-9F2B-914E-7EAC9DC0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2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7303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F5F2D5-992D-1BB6-C6FD-03DED1B68E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20F4044B-BFC1-CAD1-5F8D-C7422C6481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D53D3894-5B59-DDD0-DFDF-10E0902F52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Quick introduction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Left is the webinar speaker</a:t>
            </a:r>
          </a:p>
          <a:p>
            <a:pPr lvl="0"/>
            <a:r>
              <a:rPr lang="en-GB" sz="900" dirty="0"/>
              <a:t>Right is the support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Questions can be asked in chat, </a:t>
            </a:r>
          </a:p>
          <a:p>
            <a:pPr lvl="0"/>
            <a:r>
              <a:rPr lang="en-GB" sz="900" dirty="0"/>
              <a:t>Answer (relevant) questions during overview slides in between topics or at the end of the presentation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AE211C5D-D143-69E2-3A82-1C66E8B6AB9B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Notes – Corporate Presentation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F66AA96-6F54-60B9-398A-EC958189BA9B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02.07.2026</a:t>
            </a:fld>
            <a:endParaRPr kumimoji="0" lang="de-DE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06E75C9-1FD9-1980-AB4D-4D6986D59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4484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Founded in 2002 – Started with dewpoint sensors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Expand to more instrumentation</a:t>
            </a:r>
          </a:p>
        </p:txBody>
      </p:sp>
      <p:sp>
        <p:nvSpPr>
          <p:cNvPr id="4" name="Kopfzeilenplatzhalt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Notes – Corporate Presentation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02.07.2026</a:t>
            </a:fld>
            <a:endParaRPr kumimoji="0" lang="de-DE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9126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9EFE86-4F1C-D562-301C-7349684FD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9A478AF5-FEE9-6410-4FAC-B78E84A47C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70AC9C70-B364-82C3-8A7B-0F0AB24543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ALL MADE IN GERMANY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Origin in south office – Research and production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Logistics and own calibration in north office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Many subsidiaries and worldwide partners</a:t>
            </a:r>
          </a:p>
          <a:p>
            <a:pPr lvl="0"/>
            <a:endParaRPr lang="en-GB" sz="900" dirty="0"/>
          </a:p>
          <a:p>
            <a:pPr lvl="0"/>
            <a:endParaRPr lang="en-GB" sz="900" dirty="0"/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090F2D1A-98C0-451F-D357-0C319654B9B3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Notes – Corporate Presentation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5842B8B-EE6D-F048-95ED-6392A3FEF9D9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02.07.2026</a:t>
            </a:fld>
            <a:endParaRPr kumimoji="0" lang="de-DE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6B48FC9-ACE2-2BB1-A306-55518A9C2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5451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70% of our market is compressed air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1 Efficiency measurement</a:t>
            </a:r>
          </a:p>
          <a:p>
            <a:pPr lvl="0"/>
            <a:r>
              <a:rPr lang="en-GB" sz="900" dirty="0"/>
              <a:t>2 Quality monitoring </a:t>
            </a:r>
          </a:p>
          <a:p>
            <a:pPr lvl="0"/>
            <a:r>
              <a:rPr lang="en-GB" sz="900" dirty="0"/>
              <a:t>3 Flow management</a:t>
            </a:r>
          </a:p>
          <a:p>
            <a:pPr lvl="0"/>
            <a:r>
              <a:rPr lang="en-GB" sz="900" dirty="0"/>
              <a:t>4 Leak Management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All combines to energy savings and quality verification</a:t>
            </a:r>
          </a:p>
        </p:txBody>
      </p:sp>
      <p:sp>
        <p:nvSpPr>
          <p:cNvPr id="4" name="Kopfzeilenplatzhalt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Notes – Corporate Presentation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02.07.2026</a:t>
            </a:fld>
            <a:endParaRPr kumimoji="0" lang="de-DE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7324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4D0C48-929A-0E5A-A293-519FEF4F7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2F894CDC-F782-43C3-B488-83A01FF844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52EAD6FB-A457-9299-780A-CE434C7D4E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CS has been developing leak detectors for 20 years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LeakCam is most recent and most advanced 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473C49E1-F28F-03D1-D8F1-BDAA93D388FE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1CF5CC20-AAE4-89D2-CA37-33ABB8D3121B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6B971EE-DD93-3969-2FA5-6A9A3EACF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7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32882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47CEC3-D0C2-666C-2FB3-D0FE7B6016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9C6CCF69-98C4-79E0-D864-4BB64E77B1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B8C815A7-2D73-0125-CFBC-D587B37AF7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INTRO INTO WHY YOU SHOULD START FINDING LEAKS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2482E8A5-815E-9F72-4BD9-F703D997B665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Opmerkingen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 - </a:t>
            </a:r>
            <a:r>
              <a:rPr kumimoji="0" lang="en-GB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Bedrijfspresentatie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DEBCF82-1348-C509-996D-FD7A05F050BE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BFA6760-71FD-FC31-EBAC-AC95C8F81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8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3201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CF3C60-AA7D-E22B-2FF6-A04AB098E8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92140FD5-77C4-B7B3-8F78-A238755534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22CC4A76-83E8-3D63-CB81-F89DAB7A22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EXPLAIN POTENTIAL SAVINGS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Example situation, not 100% realistic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!!!(EDIT ENERGY PRICE FOR YOUR REGION)!!!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D1771505-2D6C-D061-5DFC-194007244BA8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62E2F0B-5F82-B258-CCFA-47604EE79526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9B8E662-772B-DAC6-F6CF-E66D21CF7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9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6754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6D2303-73AE-208E-C93A-746616B550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3D53239B-11AE-6039-1AD7-8E97805D51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133DE985-051F-77EA-0525-36841ADADD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Total cost of a compressor over its life is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80% energy cost</a:t>
            </a:r>
          </a:p>
          <a:p>
            <a:pPr lvl="0"/>
            <a:r>
              <a:rPr lang="en-GB" sz="900" dirty="0"/>
              <a:t>11% purchase and installation</a:t>
            </a:r>
          </a:p>
          <a:p>
            <a:pPr lvl="0"/>
            <a:r>
              <a:rPr lang="en-GB" sz="900" dirty="0"/>
              <a:t>9% maintenance 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F08B1F42-C2E5-BA9D-9AE2-B09557A2C30F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Notes – Corporate Presentation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182CE59-CDF5-1308-C0F8-3164A393FE0D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02.07.2026</a:t>
            </a:fld>
            <a:endParaRPr kumimoji="0" lang="de-DE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1B62EAC-BBE3-42A4-AEFA-84E80B743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1077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066591-EA52-AA52-BED2-E9087BA1D4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FF5B4608-0838-AE77-7D3E-ABEC1A3F66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10FC4C63-09CD-A88F-3710-A83E0752D5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€178500 is only energy cost (80%)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Total yearly cost = +20% 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5456D86A-0006-D0F3-0DF5-394E308136DF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EFE36A5-CF94-E3E0-0F3F-7D5FAF51965C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EBB9BD4-FCC6-4B94-4BD0-C95100248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11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060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Compressed air is expensive (energy costs)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Aim to use it effectively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On average only 70-80% is used effectively 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Potential saving of 20-30% </a:t>
            </a:r>
          </a:p>
          <a:p>
            <a:pPr lvl="0"/>
            <a:r>
              <a:rPr lang="en-GB" sz="900" dirty="0"/>
              <a:t>20% of our example energy cost is €35700 / year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ENERGY COST REDUCTION AND CO2 REDUCTION</a:t>
            </a:r>
          </a:p>
        </p:txBody>
      </p:sp>
      <p:sp>
        <p:nvSpPr>
          <p:cNvPr id="4" name="Kopfzeilenplatzhalt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12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566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2A5A50-731A-8CA0-2BB4-04B3982A0E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541D0591-E106-12E6-800F-53BF6AF8F8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D21EAF57-978F-88FC-97FB-1864BA4E54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Measure flow on main pipe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Reveal potential savings for your plant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THIS EXAMPLE IS COMPRESSOR ONLY</a:t>
            </a:r>
          </a:p>
          <a:p>
            <a:pPr lvl="0"/>
            <a:r>
              <a:rPr lang="en-GB" sz="900" dirty="0"/>
              <a:t>REALISTIC SITUATION HAS MORE INEFFICIENCY LOSSES DUE TO DRYERS, FILTERS,… here we only measure the leaks AFTER all of our air treatment 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Total losses can easily be 30-40%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3A271E22-55BE-541D-9D18-A777281FF6CB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FFB2D2E-C8F3-11E5-E983-B0543C667C43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75CD8DF-F576-CE70-27E1-DFAD03019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13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2859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0ED559-2B4C-DD94-D994-C90D0745F8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F99F24-ECDC-EE29-4F8B-28AA84CA8B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93938B-5FEA-131A-7CC2-167A16FAB6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FLOW SENSOR INSTALLED IN BREWERY IN BELGIUM</a:t>
            </a:r>
          </a:p>
          <a:p>
            <a:endParaRPr lang="en-US" dirty="0"/>
          </a:p>
          <a:p>
            <a:r>
              <a:rPr lang="en-US" dirty="0"/>
              <a:t>(Describe graph before advancing)</a:t>
            </a:r>
          </a:p>
          <a:p>
            <a:endParaRPr lang="en-US" dirty="0"/>
          </a:p>
          <a:p>
            <a:r>
              <a:rPr lang="en-US" dirty="0"/>
              <a:t>Operation runs from Monday-Friday, 6-22h</a:t>
            </a:r>
          </a:p>
          <a:p>
            <a:endParaRPr lang="en-US" dirty="0"/>
          </a:p>
          <a:p>
            <a:r>
              <a:rPr lang="en-US" dirty="0"/>
              <a:t>Green square is normal operation time and air usage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2F11B7-F305-C193-1CBF-3608D839DF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6FD557-03A6-40B1-9054-45C3043A6E48}" type="slidenum">
              <a:rPr lang="nl-BE" smtClean="0"/>
              <a:t>14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530080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Within the green square, mark normal use</a:t>
            </a:r>
          </a:p>
          <a:p>
            <a:endParaRPr lang="en-GB" dirty="0"/>
          </a:p>
          <a:p>
            <a:r>
              <a:rPr lang="en-GB" dirty="0"/>
              <a:t>High peaks are exceptional use or poor management</a:t>
            </a:r>
          </a:p>
          <a:p>
            <a:endParaRPr lang="en-GB" dirty="0"/>
          </a:p>
          <a:p>
            <a:r>
              <a:rPr lang="en-GB" dirty="0"/>
              <a:t>HIGHLIGHT constant use of 40l/s EVERY DAY – EVERY HOUR =&gt; LEAKS</a:t>
            </a:r>
            <a:endParaRPr lang="en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6FD557-03A6-40B1-9054-45C3043A6E48}" type="slidenum">
              <a:rPr lang="nl-BE" smtClean="0"/>
              <a:t>15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644554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D8C629-2C94-65C4-9B57-E6A9A57783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A9D05A-8E05-EFA5-833A-EE02F9D369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0BA902-3E93-3411-11BE-277FD33854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40l/s or 2,4m3/min at 9kW/m3/min = 21,6kW</a:t>
            </a:r>
          </a:p>
          <a:p>
            <a:endParaRPr lang="en-US" dirty="0"/>
          </a:p>
          <a:p>
            <a:r>
              <a:rPr lang="en-US" dirty="0"/>
              <a:t>Multiply leak loss rate by energy/volume =&gt; energy loss</a:t>
            </a:r>
          </a:p>
          <a:p>
            <a:endParaRPr lang="en-US" dirty="0"/>
          </a:p>
          <a:p>
            <a:r>
              <a:rPr lang="en-US" dirty="0"/>
              <a:t>Multiply energy loss by energy cost =&gt; yearly leak cost</a:t>
            </a:r>
          </a:p>
          <a:p>
            <a:endParaRPr lang="en-US" dirty="0"/>
          </a:p>
          <a:p>
            <a:r>
              <a:rPr lang="en-US" dirty="0"/>
              <a:t>Yearly leak cost = one nice car/year </a:t>
            </a:r>
            <a:endParaRPr lang="en-B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354646-9F51-E4C6-B37F-5537F53D10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6FD557-03A6-40B1-9054-45C3043A6E48}" type="slidenum">
              <a:rPr lang="nl-BE" smtClean="0"/>
              <a:t>16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651441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775CF-7433-9D37-BAC9-F5796D52F2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C5125D-72CD-8E86-58AA-9F8A375758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960882-A16B-1DE0-A485-E0E662E9AE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Fixing </a:t>
            </a:r>
            <a:r>
              <a:rPr lang="nl-BE" dirty="0" err="1"/>
              <a:t>leaks</a:t>
            </a:r>
            <a:r>
              <a:rPr lang="nl-BE" dirty="0"/>
              <a:t> frees up compressor load</a:t>
            </a:r>
          </a:p>
          <a:p>
            <a:endParaRPr lang="nl-BE" dirty="0"/>
          </a:p>
          <a:p>
            <a:r>
              <a:rPr lang="nl-BE" dirty="0"/>
              <a:t>40 l/s </a:t>
            </a:r>
            <a:r>
              <a:rPr lang="nl-BE" dirty="0" err="1"/>
              <a:t>leak</a:t>
            </a:r>
            <a:r>
              <a:rPr lang="nl-BE" dirty="0"/>
              <a:t> </a:t>
            </a:r>
            <a:r>
              <a:rPr lang="nl-BE" dirty="0" err="1"/>
              <a:t>losses</a:t>
            </a:r>
            <a:r>
              <a:rPr lang="nl-BE" dirty="0"/>
              <a:t> </a:t>
            </a:r>
            <a:r>
              <a:rPr lang="nl-BE" dirty="0" err="1"/>
              <a:t>divided</a:t>
            </a:r>
            <a:r>
              <a:rPr lang="nl-BE" dirty="0"/>
              <a:t> </a:t>
            </a:r>
            <a:r>
              <a:rPr lang="nl-BE" dirty="0" err="1"/>
              <a:t>by</a:t>
            </a:r>
            <a:r>
              <a:rPr lang="nl-BE" dirty="0"/>
              <a:t> 144l/s max </a:t>
            </a:r>
            <a:r>
              <a:rPr lang="nl-BE" dirty="0" err="1"/>
              <a:t>capacity</a:t>
            </a:r>
            <a:r>
              <a:rPr lang="nl-BE" dirty="0"/>
              <a:t> of </a:t>
            </a:r>
            <a:r>
              <a:rPr lang="nl-BE" dirty="0" err="1"/>
              <a:t>the</a:t>
            </a:r>
            <a:r>
              <a:rPr lang="nl-BE" dirty="0"/>
              <a:t> compressors = 27% </a:t>
            </a:r>
            <a:r>
              <a:rPr lang="nl-BE" dirty="0" err="1"/>
              <a:t>capacity</a:t>
            </a:r>
            <a:r>
              <a:rPr lang="nl-BE" dirty="0"/>
              <a:t> </a:t>
            </a:r>
            <a:r>
              <a:rPr lang="nl-BE" dirty="0" err="1"/>
              <a:t>freed</a:t>
            </a:r>
            <a:r>
              <a:rPr lang="nl-BE" dirty="0"/>
              <a:t> up</a:t>
            </a:r>
            <a:endParaRPr lang="en-B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016E2B-C2AF-D57C-E1A1-4E75C43D71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6FD557-03A6-40B1-9054-45C3043A6E48}" type="slidenum">
              <a:rPr lang="nl-BE" smtClean="0"/>
              <a:t>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314205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8773CB-DC83-5CE6-581B-7CC22E5B18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9AF4EA-8E2B-9BE3-6C18-B4A6375223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CF1B48-2D53-36A1-FD11-C4F6E6FB3C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Fix leaks before upsizing compressors</a:t>
            </a:r>
          </a:p>
          <a:p>
            <a:endParaRPr lang="en-GB" dirty="0"/>
          </a:p>
          <a:p>
            <a:r>
              <a:rPr lang="en-GB" dirty="0"/>
              <a:t>Better to have a smaller compressor and manage leaks</a:t>
            </a:r>
          </a:p>
          <a:p>
            <a:endParaRPr lang="en-GB" dirty="0"/>
          </a:p>
          <a:p>
            <a:r>
              <a:rPr lang="en-GB" dirty="0"/>
              <a:t>Than have a large compressor to compensate for +30% losses (or more)</a:t>
            </a:r>
            <a:endParaRPr lang="en-B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D5A537-B4A5-4153-A268-D278BEDF1F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6FD557-03A6-40B1-9054-45C3043A6E48}" type="slidenum">
              <a:rPr lang="nl-BE" smtClean="0"/>
              <a:t>18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069708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89EE9E-7D90-0053-68E4-28E6CE4711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98CF6E7F-36E7-DD31-6237-6FB6EC083A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83F07B19-9BAC-4794-FDA0-F8A059BABE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Now that potential savings are clear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How can you find these compressed air leaks?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E4AD0539-4534-EA40-244D-991E8757AC7A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Opmerkingen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 - </a:t>
            </a:r>
            <a:r>
              <a:rPr kumimoji="0" lang="en-GB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Bedrijfspresentatie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EA9D3EA-8C56-A27A-774B-28399CE37046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E4150DE-0F8A-89D3-A9A7-C408DED152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19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87249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20A9D1-C78C-0560-C8AC-6B7E3C7E7B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2FD93192-437D-2C01-86FB-4ECACA7799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600A3D4C-CE59-7789-0E3D-3587E95446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Some leaks are easy to spot, water is very visible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In an industrial setting there are:</a:t>
            </a:r>
          </a:p>
          <a:p>
            <a:pPr marL="171450" lvl="0" indent="-171450">
              <a:buFontTx/>
              <a:buChar char="-"/>
            </a:pPr>
            <a:r>
              <a:rPr lang="en-GB" sz="900" dirty="0"/>
              <a:t>Many systems and components</a:t>
            </a:r>
          </a:p>
          <a:p>
            <a:pPr marL="171450" lvl="0" indent="-171450">
              <a:buFontTx/>
              <a:buChar char="-"/>
            </a:pPr>
            <a:r>
              <a:rPr lang="en-GB" sz="900" dirty="0"/>
              <a:t>A lot of noise</a:t>
            </a:r>
          </a:p>
          <a:p>
            <a:pPr marL="171450" lvl="0" indent="-171450">
              <a:buFontTx/>
              <a:buChar char="-"/>
            </a:pPr>
            <a:r>
              <a:rPr lang="en-GB" sz="900" dirty="0"/>
              <a:t>Hard to access some areas (safety for moving parts)</a:t>
            </a:r>
          </a:p>
          <a:p>
            <a:pPr marL="171450" lvl="0" indent="-171450">
              <a:buFontTx/>
              <a:buChar char="-"/>
            </a:pPr>
            <a:endParaRPr lang="en-GB" sz="900" dirty="0"/>
          </a:p>
          <a:p>
            <a:pPr marL="0" lvl="0" indent="0">
              <a:buFontTx/>
              <a:buNone/>
            </a:pPr>
            <a:r>
              <a:rPr lang="en-GB" sz="900" dirty="0"/>
              <a:t>Using human ear or leak spray is possible, but very hard and slow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147E56B4-E2AF-B594-9F82-3378ED0FADD9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47381A4-2896-2984-BC73-CB8D49AD7081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691ADA0-C9A8-1107-2AEF-348D582EC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20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8122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2D7664-065C-0E18-FECD-456D7E6FB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E2DDFB4F-3DAC-8FF4-A515-4F1E830500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03620C33-F82E-E2AF-AEC0-52ADFDB883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We can detect leaks using ultrasound principle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High pressure escaping through a small opening creates a flow increase and turbulence (created at </a:t>
            </a:r>
            <a:r>
              <a:rPr lang="nl-BE" sz="1200" b="0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Δp</a:t>
            </a:r>
            <a:r>
              <a:rPr lang="nl-BE" sz="1200" b="0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GB" sz="900" dirty="0"/>
              <a:t>0,3 bar)</a:t>
            </a:r>
          </a:p>
          <a:p>
            <a:pPr lvl="0"/>
            <a:r>
              <a:rPr lang="en-GB" sz="900" dirty="0"/>
              <a:t>Most of this sound cannot be heard by the human ear 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Ultrasound can be detected with specialized microphones</a:t>
            </a:r>
          </a:p>
          <a:p>
            <a:pPr lvl="0"/>
            <a:endParaRPr lang="en-GB" sz="900" dirty="0"/>
          </a:p>
          <a:p>
            <a:pPr lvl="0"/>
            <a:endParaRPr lang="en-GB" sz="900" dirty="0"/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82FC963F-D3F4-B81C-AD4E-D285BC8B1692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BB6547C-31FD-9F18-2F4E-B14FCEF76522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8755942-8A2A-FA06-CA05-7760D10CF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21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31888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2D8FA0-8736-BA4F-F9EC-3763D9DFD5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1F4FFEFC-E15F-3C7A-107A-8A5D1E1B85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39E3AECD-6756-9695-623F-E32A89406B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LeakCam600 has 64 ultrasound microphones and a high quality camera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Visualise leaks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Calculate leak size and cost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Document with photo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FEDAE2BE-2E5B-B19A-FF98-35672061828E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58391A5-7FAE-3BE3-8FCF-2F2DDD763E61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5A34F6-C9D8-FCB3-A457-7FE5EB417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22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626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92D0EA-F7C1-0FF3-C0FB-5F585AF56D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00051CE9-15A5-25F7-40D9-4ED94E5E5E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2CF33376-3AE0-442E-0DAB-85BBDE69E1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How it works?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64 microphones all measure separately in a window. 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Location of leak is determined by referring to other microphones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Laser to measure distance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Calculate position, volume and distance to leak for size and cost 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9B60F8D8-06D7-40E2-CAB7-7A8AA54215B8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0D5852F-D3B0-CD31-B540-6B99DC0F1BF5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0C6F6AE-135F-5C75-0DA6-7868A2BD0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23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511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429D86-C9E8-E297-2C33-665F34C76E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53C4790E-8492-A5A8-76FE-27FCC58730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14AEA2E1-C4F7-D66A-E6A2-FA87DE2252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The strength of power beam forming is in the calculation algorithm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64 mics can make an image. But only loudest leak can be picked up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To find more leaks that differ in size, double or triple microphones are required for slightly better result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CS focuses on powerful calculation over increasing microphones. We have better imaging and larger range with less microphones compared to other alternatives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This reduces price of </a:t>
            </a:r>
            <a:r>
              <a:rPr lang="en-GB" sz="900" dirty="0" err="1"/>
              <a:t>leakcam</a:t>
            </a:r>
            <a:r>
              <a:rPr lang="en-GB" sz="900" dirty="0"/>
              <a:t> while still offering the highest dynamic range and top quality imaging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D4B67694-9700-3889-B2EA-CFDCFC7C44FA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Notes – Corporate Presentation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A2D179A5-A6BC-3172-4415-B7AFB8BB1538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02.07.2026</a:t>
            </a:fld>
            <a:endParaRPr kumimoji="0" lang="de-DE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01D487C-5305-6D70-B016-4A7CE5B57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16843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B3F3F7-E0E9-48AD-B862-7B4ECB6ED3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F0F979B7-7F4B-9F38-1F3C-E4DB27E0FA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3E5CBC72-BE37-5C72-F405-6CE051AB75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With power beam forming =&gt; see up to 6 leaks at once. Even if they are much different in size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Standard beam forming =&gt; small dynamic range =&gt; only detect largest leak, miss small leaks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Technician will fix a leak, after repair he will discover another leak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With LeakCam, find all leaks at once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DFAD8760-C367-3771-FB33-6429DCF2E3BB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01232BD-3E03-AF0B-5F1A-25D95BE35FB7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DDAC3F9-4DFC-5301-0D2F-A286985EF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25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2593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B8DC92-C726-B4C4-13D6-93B253743B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AD132064-E778-9105-907C-595005477F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A992C153-1CD0-0A72-4965-B7C5F5BDEE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Practical example during leak audit preformed with LeakCam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I detect a leak that was marked by previous auditor, and another smaller leak very close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Previous auditor missed smaller leak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No leak size or cost on marked leak, no documentation, no priority for repair, no data on energy saving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BF081E03-36E9-CCEB-EFBD-E867FF9AB59A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25AD66E-F629-7901-EC41-1754D5B232E0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6BC5E68-763F-8851-8D1A-C77663333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26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16824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64F548-E9FA-7541-E26E-F740C88BED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CE7A2A26-7154-FECC-B60D-C041014ED2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8EF168DA-0C1C-22C5-A97D-BE4736A8D7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20+ meter of realistic range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Quickly find leaks with clear and wide view camera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Anyone can use without training =&gt; Automatic filtering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Customisable 2-130kHz frequency range for extremely high disturbance situations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FB8922E9-AB03-D589-19EA-357029467A1E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5A5FBC0-52DD-C6B8-08EA-744E147F09CD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088AC79-FAE0-FA45-28A6-84DAEFD4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27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781553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F2E9D6-A1AE-B492-0E81-B994264465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D5CA15D5-40BA-E396-F177-C92E874EF9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089F3CE1-A87B-0BFB-BF3C-AC410C7BB3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Even in very noisy </a:t>
            </a:r>
            <a:r>
              <a:rPr lang="en-GB" sz="900" dirty="0" err="1"/>
              <a:t>envoirements</a:t>
            </a:r>
            <a:r>
              <a:rPr lang="en-GB" sz="900" dirty="0"/>
              <a:t>, small leaks can be found thanks to excellent automatic filtering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Vacuum installation (small leaks), loud environment (technician wears hearing protection) 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LeakCam detects leak created for testing and second leak technician was not aware of</a:t>
            </a:r>
          </a:p>
          <a:p>
            <a:pPr lvl="0"/>
            <a:endParaRPr lang="en-GB" sz="900" dirty="0"/>
          </a:p>
          <a:p>
            <a:pPr lvl="0"/>
            <a:endParaRPr lang="en-GB" sz="900" dirty="0"/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278A79EB-EC1D-BBD5-F47A-C1D945959CE4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B6B3B42-496C-B990-80FE-17E895DC9736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9828540-1927-3959-82AC-DD53EDAEF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28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16672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4ABF14-CB46-8D68-F410-CD29453475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6F179DB-28D7-3A44-6B31-511637E100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00C9C96A-53F1-0129-A83C-67C009DDDA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LeakCam has very good ergonomics thanks to large clear display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Use all day with 2 interchangeable batteries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Lightweight and durable design, pair with holster for scaling ladders or very long use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0FAA887B-C741-3F68-6F7F-860E51A99B60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107C6A4-0B21-3779-9CA4-A5977326062B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A036DC0-768C-08BF-99A4-4F447394E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29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855639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5C8AE8-81F7-94D9-82D6-8B5CD4549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A0D270A1-6576-0286-DC00-15E4C7136E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5C7E7EBC-CB22-670E-7D0F-D8712E61B3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Accurately detect leaks on many applications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Refrigeration chiller (left)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Natural gas (top right)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Vacuum (bottom right)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And many </a:t>
            </a:r>
            <a:r>
              <a:rPr lang="en-GB" sz="900" dirty="0" err="1"/>
              <a:t>many</a:t>
            </a:r>
            <a:r>
              <a:rPr lang="en-GB" sz="900" dirty="0"/>
              <a:t> more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D4852B28-3BBE-E1E7-4D86-B77FF01AD86B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2390DAE-5E5B-BF25-54FF-E318551B2FE0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4DBE468-A988-640B-BCAB-DE79B43B8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30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04223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C05ABA-2D19-E305-5152-2BCC42726A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A66CE6A1-B3A9-AD5A-8162-80FD2403A6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150CF957-4DBC-341F-48FC-01655D8169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Our complete range of leak detectors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LD450 </a:t>
            </a:r>
          </a:p>
          <a:p>
            <a:pPr lvl="0"/>
            <a:r>
              <a:rPr lang="en-GB" sz="900" dirty="0"/>
              <a:t>Basic, budget option, audio only, no documentation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LD500</a:t>
            </a:r>
          </a:p>
          <a:p>
            <a:pPr lvl="0"/>
            <a:r>
              <a:rPr lang="en-GB" sz="900" dirty="0"/>
              <a:t>Camera for assistance and documentation, calculate leak size and cost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ULTRACAM</a:t>
            </a:r>
          </a:p>
          <a:p>
            <a:pPr lvl="0"/>
            <a:r>
              <a:rPr lang="en-GB" sz="900" dirty="0"/>
              <a:t>Basic imaging, documentation, size and cost calculation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D6CB31DB-BD8A-78D1-869A-457751DCC66C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6392FD0-BEF6-36BC-222D-9DF7BA02AC0B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7AE3BD6-8CCF-D953-D525-F62B3837C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31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41436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BF809B-07C5-6C80-1ED9-741DE323F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D82A7729-6E54-A1DA-166B-9E4DF524FC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9363A39A-533E-4301-2697-D9C784E407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 err="1"/>
              <a:t>Leakcam</a:t>
            </a:r>
            <a:r>
              <a:rPr lang="en-GB" sz="900" dirty="0"/>
              <a:t> excels at precisely finding leaks at long range. Perfect for inaccessible zones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Zoom up to 8x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8D6D9402-A648-CCA7-1362-B84C441E5966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727450C-02E3-9A33-45B5-787E46DABCD0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4BD87FF-7EF3-646B-2AD9-46B91233B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32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73393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E674D3-AA62-65AE-2F31-D29C62C2A7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DE8150A6-B634-EEC5-F1DF-A41E1A6282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E98AF708-3289-ECF3-A904-0FD6D36798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Zoom up to 8x to closely inspect which part is leaking. Even when physically getting closer is not an option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444AC98B-AFFC-2E90-75AD-3743A6F6BD05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B5D817C-E8B8-5C6E-CACC-5E2301C702E2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92867F6-51DF-CB49-6F7A-27EAED7D5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33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685969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3372E5-4ABF-C229-9F03-5DCA827CD7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4794DCB8-678E-8C6B-1C0E-EFDE979432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7AAB990A-A2E5-5091-FD45-97C38D1DE0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 err="1"/>
              <a:t>Leakcam</a:t>
            </a:r>
            <a:r>
              <a:rPr lang="en-GB" sz="900" dirty="0"/>
              <a:t> excels at precisely finding leaks at long range. Perfect for inaccessible zones due to moving parts and fenced off areas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F2D1901E-C803-4824-2E42-FEE96E279E79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F370A39-190E-4B84-944F-4E2BC966F825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DAF5B68-6B64-6AD9-553F-242CE2E05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34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832007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C435F-DEB4-1D4E-A410-D69EBBDE4B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FA5A35FD-0E37-D604-EEA4-A9DF8D2099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C8056990-05C4-7CDF-C9A4-C4657DEB40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Now we know how to find leaks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To fix the leaks and reduce energy cost, we need to document and manage the leaks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36832826-D619-86A0-3A67-B850F84FD148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Opmerkingen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 - </a:t>
            </a:r>
            <a:r>
              <a:rPr kumimoji="0" lang="en-GB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Bedrijfspresentatie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CD9B81-930A-EE9F-C5E9-33911BAEA628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103D9E0-B6F0-7B31-DE51-E620D91C1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35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391083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2C5AF1-2564-481D-0B51-F4A60D303A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BFA2EA04-402D-00F7-E75C-70C335CD6B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387E39C5-14AA-1531-230F-EC47DBF5BE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1</a:t>
            </a:r>
            <a:r>
              <a:rPr lang="en-GB" sz="900" baseline="30000" dirty="0"/>
              <a:t>st</a:t>
            </a:r>
            <a:r>
              <a:rPr lang="en-GB" sz="900" dirty="0"/>
              <a:t> step is to find leak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2</a:t>
            </a:r>
            <a:r>
              <a:rPr lang="en-GB" sz="900" baseline="30000" dirty="0"/>
              <a:t>nd</a:t>
            </a:r>
            <a:r>
              <a:rPr lang="en-GB" sz="900" dirty="0"/>
              <a:t> step is to document the leak. Extra info can be entered on leak detector and afterwards in software (location, description, repair steps,…)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3</a:t>
            </a:r>
            <a:r>
              <a:rPr lang="en-GB" sz="900" baseline="30000" dirty="0"/>
              <a:t>rd</a:t>
            </a:r>
            <a:r>
              <a:rPr lang="en-GB" sz="900" dirty="0"/>
              <a:t> step is to assign priority for repair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4</a:t>
            </a:r>
            <a:r>
              <a:rPr lang="en-GB" sz="900" baseline="30000" dirty="0"/>
              <a:t>th</a:t>
            </a:r>
            <a:r>
              <a:rPr lang="en-GB" sz="900" dirty="0"/>
              <a:t> step is to fix the leak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5</a:t>
            </a:r>
            <a:r>
              <a:rPr lang="en-GB" sz="900" baseline="30000" dirty="0"/>
              <a:t>th</a:t>
            </a:r>
            <a:r>
              <a:rPr lang="en-GB" sz="900" dirty="0"/>
              <a:t> step is to check repair is ok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8E248F37-1FFC-DFE0-67E0-A009446896B2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9F11E5C-2B29-6471-BC84-87CBFE270C08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162984D-59E2-EFFB-B8DD-786CED051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36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38481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3CCAF6-D064-7D79-F9E4-B062F6C43E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CAECC71F-147B-694D-CA47-3602AECB9B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4A7ACB7E-CEFD-0940-EDE3-BD90E7E2E9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Using our leak detectors and software</a:t>
            </a:r>
          </a:p>
          <a:p>
            <a:pPr lvl="0"/>
            <a:endParaRPr lang="en-GB" sz="900" dirty="0"/>
          </a:p>
          <a:p>
            <a:pPr marL="171450" lvl="0" indent="-171450">
              <a:buFontTx/>
              <a:buChar char="-"/>
            </a:pPr>
            <a:r>
              <a:rPr lang="en-GB" sz="900" dirty="0"/>
              <a:t>Fast and easy reporting</a:t>
            </a:r>
          </a:p>
          <a:p>
            <a:pPr marL="171450" lvl="0" indent="-171450">
              <a:buFontTx/>
              <a:buChar char="-"/>
            </a:pPr>
            <a:r>
              <a:rPr lang="en-GB" sz="900" dirty="0"/>
              <a:t>Make professional leak reports and documentation</a:t>
            </a:r>
          </a:p>
          <a:p>
            <a:pPr marL="171450" lvl="0" indent="-171450">
              <a:buFontTx/>
              <a:buChar char="-"/>
            </a:pPr>
            <a:r>
              <a:rPr lang="en-GB" sz="900" dirty="0"/>
              <a:t>Manage leaks for repair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C2097C88-6A51-1E06-F1F3-47880E4DEEC1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A90CC4D-5CA6-5DE5-9D5E-83BC7C51EF52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257D0D5-EA79-1AA8-DAC4-27650BEDC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37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87751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B73B44-53B8-FE7C-2C83-A0ABB39F8F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31968084-CEAE-5854-67E8-834E00343A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DD83B552-6AD3-EDB8-B500-27E1F79676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1 On leak detector or in software, edit all parameters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2 Add repair information (location, description, repair steps,…)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3 assign repair priority</a:t>
            </a:r>
          </a:p>
          <a:p>
            <a:pPr lvl="0"/>
            <a:endParaRPr lang="en-GB" sz="900" dirty="0"/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FA7BA582-79FA-B07F-DB97-7D5770C4EA6F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CA92B9C-8E83-3F80-3B62-E469D483BEB4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395D7B-164A-685D-5810-60E61B662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38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73013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DD4BB6-BA98-0D50-AD4E-F02B5B393F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9C31F639-CC67-3615-ED35-8B3352A2CE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05BF1C94-8A25-61EA-40E8-74E2148B50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Example leak report, I was on this site for 30 minutes and found 52 leaks. Total cost of +€5000 (can use personal case)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Leaks can be filtered and sorted however you like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Highest &gt; lowest cost (can be useful for assigning repair priority)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Total cost is calculated for all leaks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5797D774-7616-DCA1-CC71-57387261B12F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4E4D71A-62D5-1C7F-8A62-EB732524CFD2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723F5F5-DEBF-E903-4A3A-A46723689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39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960756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17835E-41A7-3A9A-D96A-40C2738BD9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F93BAD08-BABF-7D14-8C1A-2F321E514F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66170AA4-2510-0070-AB20-B952879DA1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Save and manage all leaks in software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Document repairs 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Work towards ISO50001 =&gt; reduce energy cost, reduce CO2 emissions </a:t>
            </a:r>
          </a:p>
          <a:p>
            <a:pPr lvl="0"/>
            <a:endParaRPr lang="en-GB" sz="900" dirty="0"/>
          </a:p>
          <a:p>
            <a:pPr lvl="0"/>
            <a:endParaRPr lang="en-GB" sz="900" dirty="0"/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97C159FC-FB4D-EFE0-35BC-A42A1B9C770C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5782F8B-C7E6-B045-C4F1-9C5735B572BE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5A18114-6DBD-81D6-C48F-7C87A0C38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40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06797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0D51DA-08DB-0F62-B2ED-0E35A0C02A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AB1C6EFC-43A8-95B7-3CC6-0B4A4EF565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2C847851-E163-F2A1-5B56-95FF7140EA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Manage all date in software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Alternatively,</a:t>
            </a:r>
          </a:p>
          <a:p>
            <a:pPr lvl="0"/>
            <a:r>
              <a:rPr lang="en-GB" sz="900" dirty="0"/>
              <a:t>Leak reports can be generated in pdf or exported to excel 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DF34035A-6705-9B7D-CD93-08103F5830B5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A446D60-78D3-C26E-7313-ED4F7DEF6B95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C2EA185-ECD1-E3D2-3CB5-835746BCD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41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41877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24AD0C-4057-9886-86D3-8C90E1B6DA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40626545-1A59-73C2-0775-E069BB9CAB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B0D234B0-89F9-FE91-E7FD-BAC61DA4E9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Now that you can find and document leaks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It’s important to prioritise your leaks for repair.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Example here, pneumatics are oversized for future expansion</a:t>
            </a:r>
          </a:p>
          <a:p>
            <a:pPr lvl="0"/>
            <a:r>
              <a:rPr lang="en-GB" sz="900" dirty="0"/>
              <a:t>Active compressed air lines are poorly sealed, 4 leaks are found. 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VERY HIGH LEAK COST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REPAIR UNDER PRESSURE IS POSSIBLE (no system interruptions)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VERY LOW REPAIR COST AND EFFORT</a:t>
            </a:r>
          </a:p>
          <a:p>
            <a:pPr lvl="0"/>
            <a:endParaRPr lang="en-GB" sz="900" dirty="0"/>
          </a:p>
          <a:p>
            <a:pPr lvl="0"/>
            <a:endParaRPr lang="en-GB" sz="900" dirty="0"/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0A8B0902-61D4-E6EA-8039-AA2FA863623C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0B0F41F-4FB3-C289-7AF5-6E4AD42F3697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588747A-89CE-D968-9476-636741C86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42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618449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B1B29D-94AB-F10B-C451-6A90399086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4B7C1A28-8627-3B61-D439-F6323EA6D5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2C654A3-BABC-0FBC-B255-B042079836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Another leak in same plant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Relatively small leak on main compressor line on ceiling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-low leak </a:t>
            </a:r>
            <a:r>
              <a:rPr lang="en-GB" sz="900" dirty="0" err="1"/>
              <a:t>reate</a:t>
            </a:r>
            <a:r>
              <a:rPr lang="en-GB" sz="900" dirty="0"/>
              <a:t> and cost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-no repair under pressure (no valves, system must shut down)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-high repair cost due to lift needed and work hours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Document leak and plan for fix during yearly maintenance shut down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CFB45A3B-0C5B-2CA1-C2BD-5A6D0712DD96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BC4C87C-00EA-9B18-C292-715799618C14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0BD7063-C6ED-6126-B2B8-846711EEE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43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941442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03268E-8404-E142-7662-F2FCE7AA62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149A6CF3-0F4C-E5BE-E202-0ED3D30681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33BA0C0B-D0A6-DA77-36FC-1084D08D1E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Graph with repair cost in relation to energy cost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1</a:t>
            </a:r>
            <a:r>
              <a:rPr lang="en-GB" sz="900" baseline="30000" dirty="0"/>
              <a:t>st</a:t>
            </a:r>
            <a:r>
              <a:rPr lang="en-GB" sz="900" dirty="0"/>
              <a:t> example is priority repair due to high cost and cheap fix</a:t>
            </a:r>
          </a:p>
          <a:p>
            <a:pPr lvl="0"/>
            <a:r>
              <a:rPr lang="en-GB" sz="900" dirty="0"/>
              <a:t>Dangerous and flammable leaks are also priority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2</a:t>
            </a:r>
            <a:r>
              <a:rPr lang="en-GB" sz="900" baseline="30000" dirty="0"/>
              <a:t>nd</a:t>
            </a:r>
            <a:r>
              <a:rPr lang="en-GB" sz="900" dirty="0"/>
              <a:t> example is not priority due to low cost and difficult repair</a:t>
            </a:r>
          </a:p>
          <a:p>
            <a:pPr lvl="0"/>
            <a:r>
              <a:rPr lang="en-GB" sz="900" dirty="0"/>
              <a:t>Manage and plan repair during yearly maintenance shut down</a:t>
            </a:r>
          </a:p>
          <a:p>
            <a:pPr lvl="0"/>
            <a:endParaRPr lang="en-GB" sz="900" dirty="0"/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CBA6AF91-11D5-466E-6A4E-9E4CC9D70A97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7180BE7-1AE6-BBFA-9C33-96C126354109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8AB090F-F9E7-81D9-605F-6CE1DB438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44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640608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D11C85-D49D-08D1-3D3F-0C5EBC4946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528AB1B1-7B67-70E1-D3C6-887C2B0526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6DABCB90-C2F1-6172-3720-A7748A8DEC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Finding, documenting and repairing leaks saves energy costs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Software calculates CO2 reduction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Optimise energy use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Become ISO50001 certified</a:t>
            </a:r>
          </a:p>
          <a:p>
            <a:pPr lvl="0"/>
            <a:endParaRPr lang="en-GB" sz="900" dirty="0"/>
          </a:p>
          <a:p>
            <a:pPr lvl="0"/>
            <a:endParaRPr lang="en-GB" sz="900" dirty="0"/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A484A385-B100-9029-26AB-BD4C68DCDDF2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D307BFF-9177-C5DF-37C6-6904A6FB9C9C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D74C743-D601-19B0-1B7A-DE09F551D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45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55713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C58932-B082-A62E-B58A-77931B3C1A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419E0046-43B9-7DCE-39FD-CC057CD692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8F72B5CF-75DF-11C6-39EA-1EAE830C61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More insights in leak and energy management 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B0BFBA3A-28F2-35FB-0773-8D3F352FC01B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Opmerkingen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 - </a:t>
            </a:r>
            <a:r>
              <a:rPr kumimoji="0" lang="en-GB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Bedrijfspresentatie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E3318ED-8B4C-ED91-4463-92049A4F0337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D46FE90-4F08-15EA-C93A-6F213BE72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46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9394836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F266EE-8589-A064-0D63-AA78C38800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4026B260-FBCF-6307-2C99-D6C5341906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86110D8F-B686-CFE7-87FA-5DAA7D870C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Go back to brewery example. Place flow meter to see trends and predict leak losses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D489E0F7-DC0A-8D7F-8865-6F76855819C5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– Bedrijfspresentatie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FF9994A-6493-496D-5993-C3F8125465E8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A1F1D4E-2192-ADBB-90C4-A93C94FB5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47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67923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43C98A-C376-5895-25AE-3E2A696F9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4EC4BB1B-B3A4-2075-5B54-71FFF96633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D7F30862-756C-B241-95BA-CC90FAE64C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Same concept, place flow meters for each production line/step to get clear view in plant usages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Every sector becomes responsible for compressed air use, find leaks and inefficiencies more accurately 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CS has many different flow sensors, wet and dry</a:t>
            </a:r>
          </a:p>
          <a:p>
            <a:pPr lvl="0"/>
            <a:r>
              <a:rPr lang="en-GB" sz="900" dirty="0"/>
              <a:t>For many different gases 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669B4BE5-0AA1-9D2C-E430-B1545D73C0CA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Notes – Corporate Presentation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17C8CCAB-A627-433C-BED2-15F01472C232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C5DD158-310D-1E9B-C4FD-A400F7CDC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818678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We also offer performance measurements </a:t>
            </a:r>
          </a:p>
          <a:p>
            <a:pPr lvl="0"/>
            <a:endParaRPr lang="en-GB" sz="900" dirty="0"/>
          </a:p>
          <a:p>
            <a:pPr marL="171450" lvl="0" indent="-171450">
              <a:buFontTx/>
              <a:buChar char="-"/>
            </a:pPr>
            <a:r>
              <a:rPr lang="en-GB" sz="900" dirty="0"/>
              <a:t>Wire to air + wet flow meter directly after compressor =&gt; compressor performance</a:t>
            </a:r>
          </a:p>
          <a:p>
            <a:pPr marL="171450" lvl="0" indent="-171450">
              <a:buFontTx/>
              <a:buChar char="-"/>
            </a:pPr>
            <a:r>
              <a:rPr lang="en-GB" sz="900" dirty="0"/>
              <a:t>Data recorder for trends and data logging</a:t>
            </a:r>
          </a:p>
        </p:txBody>
      </p:sp>
      <p:sp>
        <p:nvSpPr>
          <p:cNvPr id="4" name="Kopfzeilenplatzhalt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Notes – Corporate Presentation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Datumsplatzhalt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02.07.2026</a:t>
            </a:fld>
            <a:endParaRPr kumimoji="0" lang="de-DE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978898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791B3-FE56-42CD-19B7-C72855A77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4CF79F9-98FB-C85F-DC7D-35931DA777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9A078C11-7B96-35F1-10D4-7F7FAA5CD5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Mobile and continuous quality measurements </a:t>
            </a:r>
          </a:p>
          <a:p>
            <a:pPr marL="171450" lvl="0" indent="-171450">
              <a:buFontTx/>
              <a:buChar char="-"/>
            </a:pPr>
            <a:r>
              <a:rPr lang="en-GB" sz="900" dirty="0"/>
              <a:t>Dew point </a:t>
            </a:r>
          </a:p>
          <a:p>
            <a:pPr marL="171450" lvl="0" indent="-171450">
              <a:buFontTx/>
              <a:buChar char="-"/>
            </a:pPr>
            <a:r>
              <a:rPr lang="en-GB" sz="900" dirty="0"/>
              <a:t>Oil check</a:t>
            </a:r>
          </a:p>
          <a:p>
            <a:pPr marL="171450" lvl="0" indent="-171450">
              <a:buFontTx/>
              <a:buChar char="-"/>
            </a:pPr>
            <a:r>
              <a:rPr lang="en-GB" sz="900" dirty="0"/>
              <a:t>Particle counter point of use</a:t>
            </a:r>
          </a:p>
        </p:txBody>
      </p:sp>
      <p:sp>
        <p:nvSpPr>
          <p:cNvPr id="4" name="Kopfzeilenplatzhalter 3">
            <a:extLst>
              <a:ext uri="{FF2B5EF4-FFF2-40B4-BE49-F238E27FC236}">
                <a16:creationId xmlns:a16="http://schemas.microsoft.com/office/drawing/2014/main" id="{01B24EB5-BE81-0245-C93A-5E39FD2927A2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- Bedrijfspresentatie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A0BD3CEA-5393-C381-A10C-70D8DAC3FA51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38AC0FC-2A58-F0A8-05E8-3948A0EF4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50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023101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BE" dirty="0"/>
          </a:p>
        </p:txBody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900" dirty="0"/>
          </a:p>
        </p:txBody>
      </p:sp>
      <p:sp>
        <p:nvSpPr>
          <p:cNvPr id="4" name="Kopfzeilenplatzhalt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Notes – Corporate Presentation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02.07.2026</a:t>
            </a:fld>
            <a:endParaRPr kumimoji="0" lang="de-DE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198209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 sz="900" dirty="0"/>
              <a:t>Questions can be answered here. Good/relative questions asked in chat can also be answered in between topics. </a:t>
            </a:r>
          </a:p>
          <a:p>
            <a:pPr lvl="0"/>
            <a:endParaRPr lang="en-GB" sz="900" dirty="0"/>
          </a:p>
          <a:p>
            <a:pPr lvl="0"/>
            <a:r>
              <a:rPr lang="en-GB" sz="900" dirty="0"/>
              <a:t>Fake questions in case no one responds:</a:t>
            </a:r>
          </a:p>
          <a:p>
            <a:pPr marL="171450" lvl="0" indent="-171450">
              <a:buFontTx/>
              <a:buChar char="-"/>
            </a:pPr>
            <a:r>
              <a:rPr lang="en-GB" sz="900" dirty="0"/>
              <a:t>What’s the max range of </a:t>
            </a:r>
            <a:r>
              <a:rPr lang="en-GB" sz="900" dirty="0" err="1"/>
              <a:t>leakcam</a:t>
            </a:r>
            <a:r>
              <a:rPr lang="en-GB" sz="900" dirty="0"/>
              <a:t>? Some say 100m? =&gt; We use a realistic max range of 20m for medium sized leaks. Really large leaks can be detected at great distances. For example someone using a sand blaster or power washer. It’s more of a marketing trick to say 100m.</a:t>
            </a:r>
          </a:p>
          <a:p>
            <a:pPr marL="0" lvl="0" indent="0">
              <a:buFontTx/>
              <a:buNone/>
            </a:pPr>
            <a:endParaRPr lang="en-GB" sz="900" dirty="0"/>
          </a:p>
          <a:p>
            <a:pPr marL="171450" lvl="0" indent="-171450">
              <a:buFontTx/>
              <a:buChar char="-"/>
            </a:pPr>
            <a:r>
              <a:rPr lang="en-GB" sz="900" dirty="0"/>
              <a:t>Will the </a:t>
            </a:r>
            <a:r>
              <a:rPr lang="en-GB" sz="900" dirty="0" err="1"/>
              <a:t>leakcam</a:t>
            </a:r>
            <a:r>
              <a:rPr lang="en-GB" sz="900" dirty="0"/>
              <a:t> work in my noisy factory? =&gt; yes the </a:t>
            </a:r>
            <a:r>
              <a:rPr lang="en-GB" sz="900" dirty="0" err="1"/>
              <a:t>leakcam</a:t>
            </a:r>
            <a:r>
              <a:rPr lang="en-GB" sz="900" dirty="0"/>
              <a:t> has advanced automatic filtering  for easy use. There are also preset filters and a fully customisable range if you want to filter out specific ranges</a:t>
            </a:r>
          </a:p>
          <a:p>
            <a:pPr marL="0" lvl="0" indent="0">
              <a:buFontTx/>
              <a:buNone/>
            </a:pPr>
            <a:endParaRPr lang="en-GB" sz="900" dirty="0"/>
          </a:p>
          <a:p>
            <a:pPr marL="171450" lvl="0" indent="-171450">
              <a:buFontTx/>
              <a:buChar char="-"/>
            </a:pPr>
            <a:r>
              <a:rPr lang="en-GB" sz="900" dirty="0"/>
              <a:t>Why only 64 microphones when xxx has 100+? =&gt; Refer to slide 24. There’s a balance to be picked between adding microphones for slightly better image or improving calculation and processing power to get a higher dynamic range. Many alternatives to </a:t>
            </a:r>
            <a:r>
              <a:rPr lang="en-GB" sz="900" dirty="0" err="1"/>
              <a:t>leakcam</a:t>
            </a:r>
            <a:r>
              <a:rPr lang="en-GB" sz="900" dirty="0"/>
              <a:t> have more microphones but do not have better imaging or a larger range. LeakCam is almost unique in it’s broad range. Less microphones also greatly reduces the price. </a:t>
            </a:r>
          </a:p>
          <a:p>
            <a:pPr marL="171450" lvl="0" indent="-171450">
              <a:buFontTx/>
              <a:buChar char="-"/>
            </a:pPr>
            <a:endParaRPr lang="en-GB" sz="900" dirty="0"/>
          </a:p>
          <a:p>
            <a:pPr marL="171450" lvl="0" indent="-171450">
              <a:buFontTx/>
              <a:buChar char="-"/>
            </a:pPr>
            <a:r>
              <a:rPr lang="en-GB" sz="900" dirty="0"/>
              <a:t>Why 2-120kHz range when xxx has 140kHz or more? =&gt; Typical leak frequency range is around 40kHz, in some situations or applications it can range from 10-80kHz but beyond 100kHz there is almost no relevant readings. Only in exceptional cases will you find anything relevant beyond 100kHz. </a:t>
            </a:r>
          </a:p>
        </p:txBody>
      </p:sp>
      <p:sp>
        <p:nvSpPr>
          <p:cNvPr id="4" name="Kopfzeilenplatzhalt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Opmerkingen - Bedrijfspresentatie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1215F9-59D4-4427-A68A-E30014E54CFA}" type="datetime1">
              <a:rPr kumimoji="0" lang="de-DE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02.07.2026</a:t>
            </a:fld>
            <a:endParaRPr kumimoji="0" lang="de-DE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79799C-9C7A-4B32-8CA8-8138A5FB9769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52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3986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E457E1-96D7-F25C-5C95-C9A1AE93F1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Arial" panose="020B0604020202020204" pitchFamily="34" charset="0"/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26EAC2B-5FA7-53C6-EDD2-BAECE616E2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Klikken om de ondertitelstijl van het model te bewerken</a:t>
            </a:r>
            <a:endParaRPr lang="nl-BE" dirty="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69A2FA6-6BDF-C5C4-F199-AD4AB3DCD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0A912D11-69A8-403A-9AE1-8AE1CB4EAEF5}" type="datetimeFigureOut">
              <a:rPr lang="nl-BE" smtClean="0"/>
              <a:pPr/>
              <a:t>2/07/2026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C4BF97A-7A59-C58A-35D1-575391027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nl-BE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A13D4F9-8E2C-D889-C540-E00ECC6FB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D94736F8-14A2-4311-A992-68927C0EEC0C}" type="slidenum">
              <a:rPr lang="nl-BE" smtClean="0"/>
              <a:pPr/>
              <a:t>‹#›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173236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D3B70F-77CD-F5B9-8B14-CD9881BEE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60CC88E-40A4-BF4E-3125-0096D0D7A3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778FDC2-C4B4-445A-C435-150EC8605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0A912D11-69A8-403A-9AE1-8AE1CB4EAEF5}" type="datetimeFigureOut">
              <a:rPr lang="nl-BE" smtClean="0"/>
              <a:pPr/>
              <a:t>2/07/2026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58A66E5-439B-FEA0-ADA6-E749748B7E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nl-BE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DA35BBF-4C87-D5E0-1C57-EB62E7B6B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D94736F8-14A2-4311-A992-68927C0EEC0C}" type="slidenum">
              <a:rPr lang="nl-BE" smtClean="0"/>
              <a:pPr/>
              <a:t>‹#›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3892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0FA145E-FE27-E47D-84A0-0E90DCA760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latin typeface="Arial" panose="020B0604020202020204" pitchFamily="34" charset="0"/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F03C374-6A82-5F0C-BA56-D7898560FB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  <a:latin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1FE466E-635D-8355-47DD-A56B9687B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0A912D11-69A8-403A-9AE1-8AE1CB4EAEF5}" type="datetimeFigureOut">
              <a:rPr lang="nl-BE" smtClean="0"/>
              <a:pPr/>
              <a:t>2/07/2026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5E32861-2CB4-B0C3-4BF0-403CA7D74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nl-BE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BD33029-12F9-D5FB-A42E-686FC65F3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D94736F8-14A2-4311-A992-68927C0EEC0C}" type="slidenum">
              <a:rPr lang="nl-BE" smtClean="0"/>
              <a:pPr/>
              <a:t>‹#›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148368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0FB1E6-CE42-67B9-1F36-E552FFFAA5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3D22B65-30E8-D0AA-10C8-9275390874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7D03BFC1-5758-B249-E247-E2D344A674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46004D8-6994-BDD7-4BFD-55AE451AB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0A912D11-69A8-403A-9AE1-8AE1CB4EAEF5}" type="datetimeFigureOut">
              <a:rPr lang="nl-BE" smtClean="0"/>
              <a:pPr/>
              <a:t>2/07/2026</a:t>
            </a:fld>
            <a:endParaRPr lang="nl-BE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E16E31A-A0EC-02BD-CBE3-99040A61F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nl-BE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2930D8D0-AF27-BD6B-DEEF-DD9A7E40BB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D94736F8-14A2-4311-A992-68927C0EEC0C}" type="slidenum">
              <a:rPr lang="nl-BE" smtClean="0"/>
              <a:pPr/>
              <a:t>‹#›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18771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901613E-465F-BC56-F1C9-D7961FDC8B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4901474-3FBD-F022-2A7C-CB0553324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9D3958B1-CC13-5183-2348-4027F5272A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687A8DF5-684A-8E0B-E271-1E8569F31F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48BA8493-5178-1FA3-BC93-89C07CB582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847B86E5-C28B-1DEF-F734-69F32EC6D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0A912D11-69A8-403A-9AE1-8AE1CB4EAEF5}" type="datetimeFigureOut">
              <a:rPr lang="nl-BE" smtClean="0"/>
              <a:pPr/>
              <a:t>2/07/2026</a:t>
            </a:fld>
            <a:endParaRPr lang="nl-BE" dirty="0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85EDC346-B790-12EE-E1CB-A0BC0F0B5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nl-BE" dirty="0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05496558-CB82-7EBD-2032-638653B7D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D94736F8-14A2-4311-A992-68927C0EEC0C}" type="slidenum">
              <a:rPr lang="nl-BE" smtClean="0"/>
              <a:pPr/>
              <a:t>‹#›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596306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F1095D-4C10-405E-43B9-6FD00D004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EC9962AB-860C-664B-9A1C-3CA4CE4DA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0A912D11-69A8-403A-9AE1-8AE1CB4EAEF5}" type="datetimeFigureOut">
              <a:rPr lang="nl-BE" smtClean="0"/>
              <a:pPr/>
              <a:t>2/07/2026</a:t>
            </a:fld>
            <a:endParaRPr lang="nl-BE" dirty="0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B56F7F93-827C-3CD9-4AF3-DC54D7173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nl-BE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0789C04B-6E27-B68D-DBA2-EFC18B73B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D94736F8-14A2-4311-A992-68927C0EEC0C}" type="slidenum">
              <a:rPr lang="nl-BE" smtClean="0"/>
              <a:pPr/>
              <a:t>‹#›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54564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B56140F1-9B1B-1B87-5AC5-AB2A81712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0A912D11-69A8-403A-9AE1-8AE1CB4EAEF5}" type="datetimeFigureOut">
              <a:rPr lang="nl-BE" smtClean="0"/>
              <a:pPr/>
              <a:t>2/07/2026</a:t>
            </a:fld>
            <a:endParaRPr lang="nl-BE" dirty="0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D79581C4-1009-A118-9F15-BF8BE17053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nl-BE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70E81B3-2446-B2A6-574C-5129E335A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D94736F8-14A2-4311-A992-68927C0EEC0C}" type="slidenum">
              <a:rPr lang="nl-BE" smtClean="0"/>
              <a:pPr/>
              <a:t>‹#›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959979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E2E704-997C-4765-6B89-01BE60995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Arial" panose="020B0604020202020204" pitchFamily="34" charset="0"/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D41EA92-313D-FD5B-3291-2EBD91A0FD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latin typeface="Arial" panose="020B0604020202020204" pitchFamily="34" charset="0"/>
              </a:defRPr>
            </a:lvl1pPr>
            <a:lvl2pPr>
              <a:defRPr sz="2800">
                <a:latin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D34286C-FA10-5039-B49D-98188EF92D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C8A99066-7C9A-87F9-F099-A8834F0A9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0A912D11-69A8-403A-9AE1-8AE1CB4EAEF5}" type="datetimeFigureOut">
              <a:rPr lang="nl-BE" smtClean="0"/>
              <a:pPr/>
              <a:t>2/07/2026</a:t>
            </a:fld>
            <a:endParaRPr lang="nl-BE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774B4D5-2850-929E-2A57-ABDAAF3C7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nl-BE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2F3CE57-AC56-FFE6-7682-C0757147D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D94736F8-14A2-4311-A992-68927C0EEC0C}" type="slidenum">
              <a:rPr lang="nl-BE" smtClean="0"/>
              <a:pPr/>
              <a:t>‹#›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445002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D1321C0-DE70-F4CB-442E-E5A492EDC8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Arial" panose="020B0604020202020204" pitchFamily="34" charset="0"/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9996F334-89BA-7C53-D9FE-0B582DDD12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latin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7D17532-DCB4-FFE2-F918-EC95F5ED12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EAC32B4-A32A-B3D8-6528-74A97FD60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0A912D11-69A8-403A-9AE1-8AE1CB4EAEF5}" type="datetimeFigureOut">
              <a:rPr lang="nl-BE" smtClean="0"/>
              <a:pPr/>
              <a:t>2/07/2026</a:t>
            </a:fld>
            <a:endParaRPr lang="nl-BE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F9D4B97-8D5A-5B01-5453-70999A986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nl-BE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8479DFD-5F14-75D7-B32F-60C2631BB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D94736F8-14A2-4311-A992-68927C0EEC0C}" type="slidenum">
              <a:rPr lang="nl-BE" smtClean="0"/>
              <a:pPr/>
              <a:t>‹#›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959133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4C587C-54D6-1C09-A45B-6DF37B3C0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94E2FE5F-2F1D-D2D8-7B19-2AB25023F1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71C1F30-0117-EED8-C1E5-5C7070347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0A912D11-69A8-403A-9AE1-8AE1CB4EAEF5}" type="datetimeFigureOut">
              <a:rPr lang="nl-BE" smtClean="0"/>
              <a:pPr/>
              <a:t>2/07/2026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1047328-C16D-C9A7-C124-F24A25CE0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nl-BE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F30BF21-6A64-4A4A-0696-317D50BD1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D94736F8-14A2-4311-A992-68927C0EEC0C}" type="slidenum">
              <a:rPr lang="nl-BE" smtClean="0"/>
              <a:pPr/>
              <a:t>‹#›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030870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AF571D2D-1841-3EA2-9560-BD3E0EBDF3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F057C206-B350-26A2-4D62-D76FF84F0A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>
                <a:latin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071C712-C33D-1600-9179-33992B33F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0A912D11-69A8-403A-9AE1-8AE1CB4EAEF5}" type="datetimeFigureOut">
              <a:rPr lang="nl-BE" smtClean="0"/>
              <a:pPr/>
              <a:t>2/07/2026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1522E2E-5F10-D2EC-FF74-78CFD1434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nl-BE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4DDDB76-8692-D055-096A-C982DFCF4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D94736F8-14A2-4311-A992-68927C0EEC0C}" type="slidenum">
              <a:rPr lang="nl-BE" smtClean="0"/>
              <a:pPr/>
              <a:t>‹#›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6263309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r>
              <a:rPr lang="en-US" noProof="0" dirty="0"/>
              <a:t>Edit title master format by clicking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37614705-F714-4D3F-9B2F-6BEA5E8F672D}" type="datetime1">
              <a:rPr lang="de-DE" smtClean="0"/>
              <a:pPr/>
              <a:t>02.07.2026</a:t>
            </a:fld>
            <a:endParaRPr lang="en-US" dirty="0"/>
          </a:p>
        </p:txBody>
      </p:sp>
      <p:sp>
        <p:nvSpPr>
          <p:cNvPr id="6" name="Bildplatzhalter 5"/>
          <p:cNvSpPr>
            <a:spLocks noGrp="1"/>
          </p:cNvSpPr>
          <p:nvPr>
            <p:ph type="pic" sz="quarter" idx="12" hasCustomPrompt="1"/>
          </p:nvPr>
        </p:nvSpPr>
        <p:spPr>
          <a:xfrm>
            <a:off x="1" y="1268413"/>
            <a:ext cx="12191999" cy="5294312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</a:defRPr>
            </a:lvl1pPr>
          </a:lstStyle>
          <a:p>
            <a:r>
              <a:rPr lang="en-US" dirty="0"/>
              <a:t>Add image by clicking on symbol</a:t>
            </a:r>
            <a:endParaRPr lang="en-US" noProof="0" dirty="0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3"/>
          </p:nvPr>
        </p:nvSpPr>
        <p:spPr>
          <a:xfrm>
            <a:off x="624417" y="6543376"/>
            <a:ext cx="3860800" cy="270000"/>
          </a:xfrm>
          <a:prstGeom prst="rect">
            <a:avLst/>
          </a:prstGeom>
        </p:spPr>
        <p:txBody>
          <a:bodyPr vert="horz" lIns="0" tIns="72000" rIns="46800" bIns="0" rtlCol="0" anchor="t" anchorCtr="0"/>
          <a:lstStyle>
            <a:lvl1pPr algn="l">
              <a:defRPr lang="de-DE" sz="1000">
                <a:latin typeface="Arial" panose="020B0604020202020204" pitchFamily="34" charset="0"/>
              </a:defRPr>
            </a:lvl1pPr>
          </a:lstStyle>
          <a:p>
            <a:r>
              <a:rPr lang="en-US" dirty="0" err="1"/>
              <a:t>Bürkert</a:t>
            </a:r>
            <a:r>
              <a:rPr lang="en-US" dirty="0"/>
              <a:t> Fluid Control Systems</a:t>
            </a:r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10816633" y="6499971"/>
            <a:ext cx="1266891" cy="270000"/>
          </a:xfrm>
          <a:prstGeom prst="rect">
            <a:avLst/>
          </a:prstGeom>
        </p:spPr>
        <p:txBody>
          <a:bodyPr vert="horz" lIns="0" tIns="72000" rIns="46800" bIns="0" rtlCol="0" anchor="t" anchorCtr="0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38762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 Presentati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932" y="316859"/>
            <a:ext cx="10972800" cy="430887"/>
          </a:xfrm>
        </p:spPr>
        <p:txBody>
          <a:bodyPr/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  <a:endParaRPr lang="fr-BE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16ABDB0-8035-43C5-8D36-9C56405CF30A}" type="slidenum">
              <a:rPr lang="fr-BE" smtClean="0"/>
              <a:pPr/>
              <a:t>‹#›</a:t>
            </a:fld>
            <a:endParaRPr lang="fr-BE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475932" y="1138926"/>
            <a:ext cx="10972800" cy="243241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994448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4655405B-0B12-9151-45F5-D7BCE0771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nl-NL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6355949-4CF6-107C-581F-6A30F019EE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6C8ED0A-D918-A07D-EA65-F5FCE719AE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0A912D11-69A8-403A-9AE1-8AE1CB4EAEF5}" type="datetimeFigureOut">
              <a:rPr lang="nl-BE" smtClean="0"/>
              <a:pPr/>
              <a:t>2/07/2026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631AD5C-C4B8-669F-AF5A-932C2943F6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nl-BE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558B4B9-8AC5-2A6E-953C-A5AC6187C5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D94736F8-14A2-4311-A992-68927C0EEC0C}" type="slidenum">
              <a:rPr lang="nl-BE" smtClean="0"/>
              <a:pPr/>
              <a:t>‹#›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15714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6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2.wdp"/><Relationship Id="rId11" Type="http://schemas.openxmlformats.org/officeDocument/2006/relationships/image" Target="../media/image13.jpe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emf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13" Type="http://schemas.openxmlformats.org/officeDocument/2006/relationships/image" Target="../media/image25.jpg"/><Relationship Id="rId18" Type="http://schemas.openxmlformats.org/officeDocument/2006/relationships/image" Target="../media/image30.png"/><Relationship Id="rId3" Type="http://schemas.openxmlformats.org/officeDocument/2006/relationships/image" Target="../media/image15.jpeg"/><Relationship Id="rId21" Type="http://schemas.openxmlformats.org/officeDocument/2006/relationships/image" Target="../media/image13.jpeg"/><Relationship Id="rId7" Type="http://schemas.openxmlformats.org/officeDocument/2006/relationships/image" Target="../media/image19.JPG"/><Relationship Id="rId12" Type="http://schemas.openxmlformats.org/officeDocument/2006/relationships/image" Target="../media/image24.JPG"/><Relationship Id="rId17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28.jp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JPG"/><Relationship Id="rId11" Type="http://schemas.openxmlformats.org/officeDocument/2006/relationships/image" Target="../media/image23.JP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10" Type="http://schemas.openxmlformats.org/officeDocument/2006/relationships/image" Target="../media/image22.JPG"/><Relationship Id="rId19" Type="http://schemas.openxmlformats.org/officeDocument/2006/relationships/image" Target="../media/image31.png"/><Relationship Id="rId4" Type="http://schemas.openxmlformats.org/officeDocument/2006/relationships/image" Target="../media/image16.jpeg"/><Relationship Id="rId9" Type="http://schemas.openxmlformats.org/officeDocument/2006/relationships/image" Target="../media/image21.JPG"/><Relationship Id="rId14" Type="http://schemas.openxmlformats.org/officeDocument/2006/relationships/image" Target="../media/image26.jpg"/><Relationship Id="rId22" Type="http://schemas.openxmlformats.org/officeDocument/2006/relationships/image" Target="../media/image1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4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42.svg"/><Relationship Id="rId4" Type="http://schemas.openxmlformats.org/officeDocument/2006/relationships/image" Target="../media/image41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37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pn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jpeg"/><Relationship Id="rId4" Type="http://schemas.openxmlformats.org/officeDocument/2006/relationships/image" Target="../media/image4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jpeg"/><Relationship Id="rId4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jpeg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4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jpe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6.png"/><Relationship Id="rId4" Type="http://schemas.openxmlformats.org/officeDocument/2006/relationships/image" Target="../media/image1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6" Type="http://schemas.openxmlformats.org/officeDocument/2006/relationships/image" Target="../media/image34.png"/><Relationship Id="rId5" Type="http://schemas.openxmlformats.org/officeDocument/2006/relationships/image" Target="../media/image60.png"/><Relationship Id="rId4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5" Type="http://schemas.openxmlformats.org/officeDocument/2006/relationships/image" Target="../media/image65.png"/><Relationship Id="rId4" Type="http://schemas.openxmlformats.org/officeDocument/2006/relationships/image" Target="../media/image64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7" Type="http://schemas.openxmlformats.org/officeDocument/2006/relationships/image" Target="../media/image7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9.png"/><Relationship Id="rId5" Type="http://schemas.openxmlformats.org/officeDocument/2006/relationships/image" Target="../media/image13.jpeg"/><Relationship Id="rId4" Type="http://schemas.openxmlformats.org/officeDocument/2006/relationships/image" Target="../media/image6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74.jpg"/><Relationship Id="rId4" Type="http://schemas.openxmlformats.org/officeDocument/2006/relationships/image" Target="../media/image73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13.jpe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2.jpg"/><Relationship Id="rId4" Type="http://schemas.openxmlformats.org/officeDocument/2006/relationships/image" Target="../media/image81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3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jpeg"/><Relationship Id="rId4" Type="http://schemas.openxmlformats.org/officeDocument/2006/relationships/image" Target="../media/image85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customXml" Target="../ink/ink1.xml"/><Relationship Id="rId3" Type="http://schemas.openxmlformats.org/officeDocument/2006/relationships/image" Target="../media/image86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5.jpeg"/><Relationship Id="rId11" Type="http://schemas.openxmlformats.org/officeDocument/2006/relationships/image" Target="../media/image830.png"/><Relationship Id="rId5" Type="http://schemas.openxmlformats.org/officeDocument/2006/relationships/image" Target="../media/image51.png"/><Relationship Id="rId10" Type="http://schemas.openxmlformats.org/officeDocument/2006/relationships/customXml" Target="../ink/ink2.xml"/><Relationship Id="rId4" Type="http://schemas.openxmlformats.org/officeDocument/2006/relationships/image" Target="../media/image87.png"/><Relationship Id="rId9" Type="http://schemas.openxmlformats.org/officeDocument/2006/relationships/image" Target="../media/image85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60.png"/><Relationship Id="rId5" Type="http://schemas.openxmlformats.org/officeDocument/2006/relationships/customXml" Target="../ink/ink3.xml"/><Relationship Id="rId4" Type="http://schemas.openxmlformats.org/officeDocument/2006/relationships/image" Target="../media/image86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5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8.png"/><Relationship Id="rId5" Type="http://schemas.openxmlformats.org/officeDocument/2006/relationships/image" Target="../media/image710.png"/><Relationship Id="rId4" Type="http://schemas.openxmlformats.org/officeDocument/2006/relationships/customXml" Target="../ink/ink4.xml"/><Relationship Id="rId9" Type="http://schemas.openxmlformats.org/officeDocument/2006/relationships/image" Target="../media/image9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8.png"/><Relationship Id="rId5" Type="http://schemas.openxmlformats.org/officeDocument/2006/relationships/image" Target="../media/image900.png"/><Relationship Id="rId4" Type="http://schemas.openxmlformats.org/officeDocument/2006/relationships/customXml" Target="../ink/ink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1.png"/><Relationship Id="rId5" Type="http://schemas.openxmlformats.org/officeDocument/2006/relationships/image" Target="../media/image710.png"/><Relationship Id="rId4" Type="http://schemas.openxmlformats.org/officeDocument/2006/relationships/customXml" Target="../ink/ink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4.png"/><Relationship Id="rId5" Type="http://schemas.openxmlformats.org/officeDocument/2006/relationships/image" Target="../media/image85.jpeg"/><Relationship Id="rId4" Type="http://schemas.openxmlformats.org/officeDocument/2006/relationships/image" Target="../media/image9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6.jpeg"/><Relationship Id="rId5" Type="http://schemas.openxmlformats.org/officeDocument/2006/relationships/image" Target="../media/image95.png"/><Relationship Id="rId4" Type="http://schemas.openxmlformats.org/officeDocument/2006/relationships/image" Target="../media/image13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92.jpg"/><Relationship Id="rId7" Type="http://schemas.openxmlformats.org/officeDocument/2006/relationships/image" Target="../media/image98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7.png"/><Relationship Id="rId5" Type="http://schemas.openxmlformats.org/officeDocument/2006/relationships/image" Target="../media/image85.jpeg"/><Relationship Id="rId4" Type="http://schemas.openxmlformats.org/officeDocument/2006/relationships/image" Target="../media/image93.png"/><Relationship Id="rId9" Type="http://schemas.openxmlformats.org/officeDocument/2006/relationships/image" Target="../media/image9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png"/><Relationship Id="rId4" Type="http://schemas.openxmlformats.org/officeDocument/2006/relationships/image" Target="../media/image13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37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13" Type="http://schemas.openxmlformats.org/officeDocument/2006/relationships/image" Target="../media/image13.jpeg"/><Relationship Id="rId3" Type="http://schemas.openxmlformats.org/officeDocument/2006/relationships/image" Target="../media/image99.jpeg"/><Relationship Id="rId7" Type="http://schemas.openxmlformats.org/officeDocument/2006/relationships/image" Target="../media/image103.png"/><Relationship Id="rId12" Type="http://schemas.openxmlformats.org/officeDocument/2006/relationships/image" Target="../media/image108.png"/><Relationship Id="rId2" Type="http://schemas.openxmlformats.org/officeDocument/2006/relationships/notesSlide" Target="../notesSlides/notesSlide48.xml"/><Relationship Id="rId16" Type="http://schemas.openxmlformats.org/officeDocument/2006/relationships/image" Target="../media/image109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2.png"/><Relationship Id="rId11" Type="http://schemas.openxmlformats.org/officeDocument/2006/relationships/image" Target="../media/image107.png"/><Relationship Id="rId5" Type="http://schemas.openxmlformats.org/officeDocument/2006/relationships/image" Target="../media/image101.png"/><Relationship Id="rId15" Type="http://schemas.openxmlformats.org/officeDocument/2006/relationships/image" Target="../media/image46.png"/><Relationship Id="rId10" Type="http://schemas.openxmlformats.org/officeDocument/2006/relationships/image" Target="../media/image106.jpeg"/><Relationship Id="rId4" Type="http://schemas.openxmlformats.org/officeDocument/2006/relationships/image" Target="../media/image100.png"/><Relationship Id="rId9" Type="http://schemas.openxmlformats.org/officeDocument/2006/relationships/image" Target="../media/image105.png"/><Relationship Id="rId14" Type="http://schemas.openxmlformats.org/officeDocument/2006/relationships/image" Target="../media/image45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png"/><Relationship Id="rId13" Type="http://schemas.openxmlformats.org/officeDocument/2006/relationships/image" Target="../media/image13.jpeg"/><Relationship Id="rId3" Type="http://schemas.openxmlformats.org/officeDocument/2006/relationships/image" Target="../media/image110.png"/><Relationship Id="rId7" Type="http://schemas.openxmlformats.org/officeDocument/2006/relationships/image" Target="../media/image113.png"/><Relationship Id="rId12" Type="http://schemas.openxmlformats.org/officeDocument/2006/relationships/image" Target="../media/image118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2.png"/><Relationship Id="rId11" Type="http://schemas.openxmlformats.org/officeDocument/2006/relationships/image" Target="../media/image117.png"/><Relationship Id="rId5" Type="http://schemas.openxmlformats.org/officeDocument/2006/relationships/image" Target="../media/image111.png"/><Relationship Id="rId10" Type="http://schemas.openxmlformats.org/officeDocument/2006/relationships/image" Target="../media/image116.png"/><Relationship Id="rId4" Type="http://schemas.microsoft.com/office/2007/relationships/hdphoto" Target="../media/hdphoto3.wdp"/><Relationship Id="rId9" Type="http://schemas.openxmlformats.org/officeDocument/2006/relationships/image" Target="../media/image115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png"/><Relationship Id="rId3" Type="http://schemas.openxmlformats.org/officeDocument/2006/relationships/image" Target="../media/image119.png"/><Relationship Id="rId7" Type="http://schemas.openxmlformats.org/officeDocument/2006/relationships/image" Target="../media/image123.jpeg"/><Relationship Id="rId12" Type="http://schemas.openxmlformats.org/officeDocument/2006/relationships/image" Target="../media/image127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2.png"/><Relationship Id="rId11" Type="http://schemas.openxmlformats.org/officeDocument/2006/relationships/image" Target="../media/image126.png"/><Relationship Id="rId5" Type="http://schemas.openxmlformats.org/officeDocument/2006/relationships/image" Target="../media/image121.png"/><Relationship Id="rId10" Type="http://schemas.openxmlformats.org/officeDocument/2006/relationships/image" Target="../media/image13.jpeg"/><Relationship Id="rId4" Type="http://schemas.openxmlformats.org/officeDocument/2006/relationships/image" Target="../media/image120.png"/><Relationship Id="rId9" Type="http://schemas.openxmlformats.org/officeDocument/2006/relationships/image" Target="../media/image125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jpeg"/><Relationship Id="rId13" Type="http://schemas.openxmlformats.org/officeDocument/2006/relationships/image" Target="../media/image138.png"/><Relationship Id="rId18" Type="http://schemas.openxmlformats.org/officeDocument/2006/relationships/image" Target="../media/image143.jpg"/><Relationship Id="rId3" Type="http://schemas.openxmlformats.org/officeDocument/2006/relationships/image" Target="../media/image128.jpg"/><Relationship Id="rId7" Type="http://schemas.openxmlformats.org/officeDocument/2006/relationships/image" Target="../media/image132.png"/><Relationship Id="rId12" Type="http://schemas.openxmlformats.org/officeDocument/2006/relationships/image" Target="../media/image137.jpeg"/><Relationship Id="rId17" Type="http://schemas.openxmlformats.org/officeDocument/2006/relationships/image" Target="../media/image142.jpeg"/><Relationship Id="rId2" Type="http://schemas.openxmlformats.org/officeDocument/2006/relationships/notesSlide" Target="../notesSlides/notesSlide51.xml"/><Relationship Id="rId16" Type="http://schemas.openxmlformats.org/officeDocument/2006/relationships/image" Target="../media/image14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1.png"/><Relationship Id="rId11" Type="http://schemas.openxmlformats.org/officeDocument/2006/relationships/image" Target="../media/image136.png"/><Relationship Id="rId5" Type="http://schemas.openxmlformats.org/officeDocument/2006/relationships/image" Target="../media/image130.png"/><Relationship Id="rId15" Type="http://schemas.openxmlformats.org/officeDocument/2006/relationships/image" Target="../media/image140.png"/><Relationship Id="rId10" Type="http://schemas.openxmlformats.org/officeDocument/2006/relationships/image" Target="../media/image135.png"/><Relationship Id="rId19" Type="http://schemas.openxmlformats.org/officeDocument/2006/relationships/image" Target="../media/image13.jpeg"/><Relationship Id="rId4" Type="http://schemas.openxmlformats.org/officeDocument/2006/relationships/image" Target="../media/image129.png"/><Relationship Id="rId9" Type="http://schemas.openxmlformats.org/officeDocument/2006/relationships/image" Target="../media/image134.png"/><Relationship Id="rId14" Type="http://schemas.openxmlformats.org/officeDocument/2006/relationships/image" Target="../media/image139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8.png"/><Relationship Id="rId13" Type="http://schemas.openxmlformats.org/officeDocument/2006/relationships/image" Target="../media/image13.jpeg"/><Relationship Id="rId3" Type="http://schemas.openxmlformats.org/officeDocument/2006/relationships/hyperlink" Target="mailto:d.gillis@cs-instruments.com" TargetMode="External"/><Relationship Id="rId7" Type="http://schemas.openxmlformats.org/officeDocument/2006/relationships/image" Target="../media/image147.png"/><Relationship Id="rId12" Type="http://schemas.openxmlformats.org/officeDocument/2006/relationships/image" Target="../media/image4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6.png"/><Relationship Id="rId11" Type="http://schemas.openxmlformats.org/officeDocument/2006/relationships/image" Target="../media/image5.png"/><Relationship Id="rId5" Type="http://schemas.openxmlformats.org/officeDocument/2006/relationships/image" Target="../media/image145.png"/><Relationship Id="rId15" Type="http://schemas.openxmlformats.org/officeDocument/2006/relationships/image" Target="../media/image152.png"/><Relationship Id="rId10" Type="http://schemas.openxmlformats.org/officeDocument/2006/relationships/image" Target="../media/image150.png"/><Relationship Id="rId4" Type="http://schemas.openxmlformats.org/officeDocument/2006/relationships/image" Target="../media/image144.png"/><Relationship Id="rId9" Type="http://schemas.openxmlformats.org/officeDocument/2006/relationships/image" Target="../media/image149.png"/><Relationship Id="rId14" Type="http://schemas.openxmlformats.org/officeDocument/2006/relationships/image" Target="../media/image1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C2C337F-830F-5AA3-130A-9C56A384163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676D338-6EB8-83D9-64BC-18211DA48CFC}"/>
              </a:ext>
            </a:extLst>
          </p:cNvPr>
          <p:cNvSpPr/>
          <p:nvPr/>
        </p:nvSpPr>
        <p:spPr>
          <a:xfrm>
            <a:off x="4279900" y="-4088215"/>
            <a:ext cx="10006278" cy="10082615"/>
          </a:xfrm>
          <a:prstGeom prst="ellipse">
            <a:avLst/>
          </a:prstGeom>
          <a:solidFill>
            <a:srgbClr val="00C4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4C83B5-4100-BC7B-5810-3E0497C73CD2}"/>
              </a:ext>
            </a:extLst>
          </p:cNvPr>
          <p:cNvSpPr txBox="1"/>
          <p:nvPr/>
        </p:nvSpPr>
        <p:spPr>
          <a:xfrm>
            <a:off x="5139937" y="948554"/>
            <a:ext cx="64741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cap="all" noProof="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Leak</a:t>
            </a:r>
          </a:p>
          <a:p>
            <a:pPr algn="ctr"/>
            <a:r>
              <a:rPr lang="en-GB" sz="6000" b="1" cap="all" noProof="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Management</a:t>
            </a:r>
          </a:p>
          <a:p>
            <a:pPr algn="ctr"/>
            <a:r>
              <a:rPr lang="en-GB" sz="24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For</a:t>
            </a:r>
            <a:r>
              <a:rPr lang="en-GB" sz="2400" b="1" noProof="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 </a:t>
            </a:r>
            <a:r>
              <a:rPr lang="en-GB" sz="24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Y</a:t>
            </a:r>
            <a:r>
              <a:rPr lang="en-GB" sz="2400" b="1" noProof="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our </a:t>
            </a:r>
            <a:r>
              <a:rPr lang="en-GB" sz="24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C</a:t>
            </a:r>
            <a:r>
              <a:rPr lang="en-GB" sz="2400" b="1" noProof="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ompressed</a:t>
            </a:r>
            <a:r>
              <a:rPr lang="en-GB" sz="2400" b="1" noProof="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 </a:t>
            </a:r>
            <a:r>
              <a:rPr lang="en-GB" sz="24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A</a:t>
            </a:r>
            <a:r>
              <a:rPr lang="en-GB" sz="2400" b="1" noProof="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ir</a:t>
            </a:r>
            <a:r>
              <a:rPr lang="en-GB" sz="2400" b="1" noProof="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 </a:t>
            </a:r>
            <a:r>
              <a:rPr lang="en-GB" sz="2400" b="1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S</a:t>
            </a:r>
            <a:r>
              <a:rPr lang="en-GB" sz="2400" b="1" noProof="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ystem</a:t>
            </a:r>
            <a:endParaRPr lang="en-GB" sz="2400" b="1" noProof="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Lato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">
            <a:extLst>
              <a:ext uri="{FF2B5EF4-FFF2-40B4-BE49-F238E27FC236}">
                <a16:creationId xmlns:a16="http://schemas.microsoft.com/office/drawing/2014/main" id="{42D57370-9011-7D7E-ED4F-C97F4A5FC1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5135353" y="8965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noProof="0" dirty="0">
              <a:latin typeface="Arial" panose="020B0604020202020204" pitchFamily="34" charset="0"/>
            </a:endParaRPr>
          </a:p>
        </p:txBody>
      </p:sp>
      <p:pic>
        <p:nvPicPr>
          <p:cNvPr id="20" name="Picture 5">
            <a:extLst>
              <a:ext uri="{FF2B5EF4-FFF2-40B4-BE49-F238E27FC236}">
                <a16:creationId xmlns:a16="http://schemas.microsoft.com/office/drawing/2014/main" id="{2B0EBA3C-EC65-E1E2-EC55-60CCB2A1A1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5219"/>
          <a:stretch/>
        </p:blipFill>
        <p:spPr bwMode="auto">
          <a:xfrm>
            <a:off x="1354148" y="948554"/>
            <a:ext cx="1691611" cy="1573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Untertitel 1">
            <a:extLst>
              <a:ext uri="{FF2B5EF4-FFF2-40B4-BE49-F238E27FC236}">
                <a16:creationId xmlns:a16="http://schemas.microsoft.com/office/drawing/2014/main" id="{6089AABC-A05A-FED2-873A-66982243F1AC}"/>
              </a:ext>
            </a:extLst>
          </p:cNvPr>
          <p:cNvSpPr txBox="1">
            <a:spLocks/>
          </p:cNvSpPr>
          <p:nvPr/>
        </p:nvSpPr>
        <p:spPr>
          <a:xfrm>
            <a:off x="-321046" y="4331889"/>
            <a:ext cx="5342613" cy="136839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b="1" noProof="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Proven and innovative </a:t>
            </a:r>
          </a:p>
          <a:p>
            <a:pPr marL="0" indent="0" algn="ctr">
              <a:buNone/>
            </a:pPr>
            <a:r>
              <a:rPr lang="en-GB" sz="2400" b="1" noProof="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measuring technology</a:t>
            </a:r>
          </a:p>
          <a:p>
            <a:pPr marL="0" indent="0" algn="ctr">
              <a:buNone/>
            </a:pPr>
            <a:r>
              <a:rPr lang="en-GB" sz="2400" b="1" noProof="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for compressed air and gases</a:t>
            </a:r>
          </a:p>
        </p:txBody>
      </p:sp>
      <p:pic>
        <p:nvPicPr>
          <p:cNvPr id="6" name="Lek met stoom-groen.pdf" descr="Lek met stoom-groen.pdf">
            <a:extLst>
              <a:ext uri="{FF2B5EF4-FFF2-40B4-BE49-F238E27FC236}">
                <a16:creationId xmlns:a16="http://schemas.microsoft.com/office/drawing/2014/main" id="{325F42DE-5364-BDB0-E28B-BC758FFE34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26401" y="3566897"/>
            <a:ext cx="1703992" cy="1703992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0E5B35A-FF8C-C365-7415-29B5F5D07C20}"/>
              </a:ext>
            </a:extLst>
          </p:cNvPr>
          <p:cNvSpPr txBox="1"/>
          <p:nvPr/>
        </p:nvSpPr>
        <p:spPr>
          <a:xfrm>
            <a:off x="2804626" y="6123640"/>
            <a:ext cx="73805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noProof="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Robin Gillis / Thomas Blessing</a:t>
            </a:r>
          </a:p>
          <a:p>
            <a:r>
              <a:rPr lang="en-GB" noProof="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Business Developer Leak Detection / Product Manager Leak Detection</a:t>
            </a:r>
          </a:p>
        </p:txBody>
      </p:sp>
      <p:sp>
        <p:nvSpPr>
          <p:cNvPr id="9" name="Untertitel 1">
            <a:extLst>
              <a:ext uri="{FF2B5EF4-FFF2-40B4-BE49-F238E27FC236}">
                <a16:creationId xmlns:a16="http://schemas.microsoft.com/office/drawing/2014/main" id="{2075E5CB-D48C-6C8D-D9C6-5600B3066985}"/>
              </a:ext>
            </a:extLst>
          </p:cNvPr>
          <p:cNvSpPr txBox="1">
            <a:spLocks/>
          </p:cNvSpPr>
          <p:nvPr/>
        </p:nvSpPr>
        <p:spPr>
          <a:xfrm>
            <a:off x="-471354" y="2450161"/>
            <a:ext cx="5342613" cy="136839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b="1" noProof="0" dirty="0">
                <a:solidFill>
                  <a:schemeClr val="bg1">
                    <a:lumMod val="95000"/>
                  </a:schemeClr>
                </a:solidFill>
                <a:latin typeface="Conduit ITC" panose="02000506040000020004" pitchFamily="50" charset="0"/>
                <a:ea typeface="Lato" panose="020F0502020204030203" pitchFamily="34" charset="0"/>
                <a:cs typeface="Lato" panose="020F0502020204030203" pitchFamily="34" charset="0"/>
              </a:rPr>
              <a:t>CS INSTRUMENTS</a:t>
            </a:r>
          </a:p>
        </p:txBody>
      </p:sp>
    </p:spTree>
    <p:extLst>
      <p:ext uri="{BB962C8B-B14F-4D97-AF65-F5344CB8AC3E}">
        <p14:creationId xmlns:p14="http://schemas.microsoft.com/office/powerpoint/2010/main" val="3165486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E2E5CC-38EF-9AC9-F12C-C4DAB1FB9C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13247AA7-2404-CCD0-9862-BD5BBF3E4E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t>2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15B603B3-400B-C7DF-211F-59C7DE19C94B}"/>
              </a:ext>
            </a:extLst>
          </p:cNvPr>
          <p:cNvGrpSpPr/>
          <p:nvPr/>
        </p:nvGrpSpPr>
        <p:grpSpPr>
          <a:xfrm>
            <a:off x="6667819" y="2597885"/>
            <a:ext cx="612362" cy="642824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F258B7AB-793A-5E8B-DF6A-103F6083B30F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4F63DF87-5DD1-9FD8-9DE1-D2430C282BC4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9908E82B-64B8-34B1-959F-F5067A8DB619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8E2FE91D-7256-B195-57CA-BC0CB421D78C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2266FC89-810F-3D58-8DBF-15BDA52AC99B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82BC04DB-2DF7-47B7-3105-5EDAAF28F4DC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C232335E-9DFF-9787-2027-A176CBC79AE2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C0A7AFEC-BFD8-2628-45A9-C9A40060BF1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8B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E185D8D-D48A-CD4B-1B51-D361BF2BB830}"/>
              </a:ext>
            </a:extLst>
          </p:cNvPr>
          <p:cNvSpPr/>
          <p:nvPr/>
        </p:nvSpPr>
        <p:spPr>
          <a:xfrm>
            <a:off x="309033" y="224366"/>
            <a:ext cx="11607801" cy="6392333"/>
          </a:xfrm>
          <a:prstGeom prst="roundRect">
            <a:avLst/>
          </a:prstGeom>
          <a:solidFill>
            <a:srgbClr val="00C4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1F7B199-7BB4-7545-B6EB-839350A43CAB}"/>
              </a:ext>
            </a:extLst>
          </p:cNvPr>
          <p:cNvSpPr txBox="1"/>
          <p:nvPr/>
        </p:nvSpPr>
        <p:spPr>
          <a:xfrm>
            <a:off x="610675" y="1457279"/>
            <a:ext cx="10651374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ts val="3600"/>
              </a:lnSpc>
              <a:buClr>
                <a:schemeClr val="bg1">
                  <a:lumMod val="95000"/>
                </a:schemeClr>
              </a:buClr>
            </a:pPr>
            <a:endParaRPr lang="en-GB" sz="2800" b="1" noProof="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lvl="1">
              <a:lnSpc>
                <a:spcPts val="3600"/>
              </a:lnSpc>
              <a:buClr>
                <a:schemeClr val="bg1">
                  <a:lumMod val="95000"/>
                </a:schemeClr>
              </a:buClr>
            </a:pPr>
            <a:endParaRPr lang="en-GB" sz="2800" b="1" noProof="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indent="0">
              <a:buNone/>
            </a:pPr>
            <a:endParaRPr lang="en-GB" sz="200" b="1" noProof="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70E31B-2ED7-A4EC-8DBB-D96970BA3664}"/>
              </a:ext>
            </a:extLst>
          </p:cNvPr>
          <p:cNvSpPr txBox="1"/>
          <p:nvPr/>
        </p:nvSpPr>
        <p:spPr>
          <a:xfrm>
            <a:off x="1089466" y="581774"/>
            <a:ext cx="10452096" cy="58703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chemeClr val="bg1">
                  <a:lumMod val="95000"/>
                </a:schemeClr>
              </a:buClr>
            </a:pPr>
            <a:r>
              <a:rPr lang="en-GB" sz="3000" b="1" u="sng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AGENDA</a:t>
            </a:r>
          </a:p>
          <a:p>
            <a:pPr>
              <a:lnSpc>
                <a:spcPct val="150000"/>
              </a:lnSpc>
              <a:buClr>
                <a:schemeClr val="bg1">
                  <a:lumMod val="95000"/>
                </a:schemeClr>
              </a:buClr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LEAK MANAGEMENT to reduce your energy costs</a:t>
            </a:r>
          </a:p>
          <a:p>
            <a:pPr>
              <a:lnSpc>
                <a:spcPct val="150000"/>
              </a:lnSpc>
              <a:buClr>
                <a:schemeClr val="bg1">
                  <a:lumMod val="95000"/>
                </a:schemeClr>
              </a:buClr>
            </a:pPr>
            <a:endParaRPr lang="en-GB" sz="2800" b="1" cap="all" noProof="0" dirty="0">
              <a:solidFill>
                <a:schemeClr val="bg1"/>
              </a:solidFill>
              <a:latin typeface="Arial" panose="020B0604020202020204" pitchFamily="34" charset="0"/>
              <a:ea typeface="Lato" panose="020F0502020204030203" pitchFamily="34" charset="0"/>
              <a:cs typeface="Arial" panose="020B0604020202020204" pitchFamily="34" charset="0"/>
            </a:endParaRP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introduction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Why start finding leaks?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How to find leaks?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Document and manage your savings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Insights in leak and energy management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endParaRPr lang="en-GB" sz="2800" b="1" cap="all" noProof="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3B95BF7C-70E9-7E84-FFDD-06D0CABE57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3578" y="296135"/>
            <a:ext cx="2556500" cy="72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82"/>
    </mc:Choice>
    <mc:Fallback xmlns="">
      <p:transition spd="slow" advTm="215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indefinite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E3DE2A-D212-03BE-0E43-7C052677DF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troomdiagram: Handmatige invoer 31">
            <a:extLst>
              <a:ext uri="{FF2B5EF4-FFF2-40B4-BE49-F238E27FC236}">
                <a16:creationId xmlns:a16="http://schemas.microsoft.com/office/drawing/2014/main" id="{232EF52D-EAC9-F8AB-B67B-8EA91105A1F1}"/>
              </a:ext>
            </a:extLst>
          </p:cNvPr>
          <p:cNvSpPr/>
          <p:nvPr/>
        </p:nvSpPr>
        <p:spPr>
          <a:xfrm rot="5400000" flipV="1">
            <a:off x="6997613" y="-2182657"/>
            <a:ext cx="6889440" cy="11191875"/>
          </a:xfrm>
          <a:prstGeom prst="flowChartManualInput">
            <a:avLst/>
          </a:prstGeom>
          <a:solidFill>
            <a:srgbClr val="00C4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4318BC2-8062-0900-0ABB-F748CC530368}"/>
              </a:ext>
            </a:extLst>
          </p:cNvPr>
          <p:cNvSpPr/>
          <p:nvPr/>
        </p:nvSpPr>
        <p:spPr>
          <a:xfrm>
            <a:off x="492369" y="4387623"/>
            <a:ext cx="3835515" cy="1130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B0CAE7C8-53B2-48BC-0C35-D754F2742233}"/>
              </a:ext>
            </a:extLst>
          </p:cNvPr>
          <p:cNvGrpSpPr/>
          <p:nvPr/>
        </p:nvGrpSpPr>
        <p:grpSpPr>
          <a:xfrm>
            <a:off x="6667819" y="2597885"/>
            <a:ext cx="612362" cy="642824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B72CCCCB-3E21-F4CC-7782-F245007652D0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FB0FDBC4-EE9F-65A9-15B0-FB525FD66094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69576896-893B-25D0-EF2C-7B428E36288C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B52EA4C9-A48E-5E6E-77DF-0A72BB99704A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3E788C63-1EC9-A955-271C-8B9D7B79DE28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1BC4BE93-7E81-3AE6-C09F-2EC1956C4428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84D9A8B5-BF21-EBB6-6C39-D70D49FECE13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942A297F-1C42-384F-612A-13A2178B0182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6">
            <a:extLst>
              <a:ext uri="{FF2B5EF4-FFF2-40B4-BE49-F238E27FC236}">
                <a16:creationId xmlns:a16="http://schemas.microsoft.com/office/drawing/2014/main" id="{B7AC1A43-23E8-75CE-D4D0-E6D6E175DC5C}"/>
              </a:ext>
            </a:extLst>
          </p:cNvPr>
          <p:cNvSpPr txBox="1"/>
          <p:nvPr/>
        </p:nvSpPr>
        <p:spPr>
          <a:xfrm>
            <a:off x="362470" y="5215074"/>
            <a:ext cx="6254336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buClr>
                <a:srgbClr val="21A592"/>
              </a:buClr>
            </a:pPr>
            <a:r>
              <a:rPr lang="en-GB" sz="3200" b="1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Robin Gillis</a:t>
            </a:r>
          </a:p>
          <a:p>
            <a:pPr lvl="1">
              <a:buClr>
                <a:srgbClr val="21A592"/>
              </a:buClr>
            </a:pPr>
            <a:r>
              <a:rPr lang="en-GB" sz="200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Business Developer Leak Detection</a:t>
            </a:r>
          </a:p>
        </p:txBody>
      </p:sp>
      <p:sp>
        <p:nvSpPr>
          <p:cNvPr id="11" name="TextBox 6">
            <a:extLst>
              <a:ext uri="{FF2B5EF4-FFF2-40B4-BE49-F238E27FC236}">
                <a16:creationId xmlns:a16="http://schemas.microsoft.com/office/drawing/2014/main" id="{8D5EDC4F-CC49-9260-376A-D3A685960E9F}"/>
              </a:ext>
            </a:extLst>
          </p:cNvPr>
          <p:cNvSpPr txBox="1"/>
          <p:nvPr/>
        </p:nvSpPr>
        <p:spPr>
          <a:xfrm>
            <a:off x="6138256" y="5194806"/>
            <a:ext cx="6254336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buClr>
                <a:srgbClr val="21A592"/>
              </a:buClr>
            </a:pPr>
            <a:r>
              <a:rPr lang="en-GB" sz="3200" b="1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Thomas Blessing</a:t>
            </a:r>
          </a:p>
          <a:p>
            <a:pPr lvl="1">
              <a:buClr>
                <a:srgbClr val="21A592"/>
              </a:buClr>
            </a:pPr>
            <a:r>
              <a:rPr lang="en-GB" sz="2000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Product Manager Leak Detection</a:t>
            </a:r>
          </a:p>
        </p:txBody>
      </p:sp>
      <p:pic>
        <p:nvPicPr>
          <p:cNvPr id="13" name="Afbeelding 12">
            <a:extLst>
              <a:ext uri="{FF2B5EF4-FFF2-40B4-BE49-F238E27FC236}">
                <a16:creationId xmlns:a16="http://schemas.microsoft.com/office/drawing/2014/main" id="{51BD0F03-D8A8-73E9-3355-BFEC845D8A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6828379" y="2112957"/>
            <a:ext cx="2159921" cy="3008670"/>
          </a:xfrm>
          <a:prstGeom prst="rect">
            <a:avLst/>
          </a:prstGeom>
        </p:spPr>
      </p:pic>
      <p:pic>
        <p:nvPicPr>
          <p:cNvPr id="17" name="Afbeelding 16">
            <a:extLst>
              <a:ext uri="{FF2B5EF4-FFF2-40B4-BE49-F238E27FC236}">
                <a16:creationId xmlns:a16="http://schemas.microsoft.com/office/drawing/2014/main" id="{11B331C6-D403-CFE0-80A4-29E9D177CE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960990" y="2149298"/>
            <a:ext cx="2465414" cy="3045508"/>
          </a:xfrm>
          <a:prstGeom prst="rect">
            <a:avLst/>
          </a:prstGeom>
        </p:spPr>
      </p:pic>
      <p:sp>
        <p:nvSpPr>
          <p:cNvPr id="40" name="TextBox 8">
            <a:extLst>
              <a:ext uri="{FF2B5EF4-FFF2-40B4-BE49-F238E27FC236}">
                <a16:creationId xmlns:a16="http://schemas.microsoft.com/office/drawing/2014/main" id="{10C5B2AB-FD1C-DA31-4CD6-38C5B10F025F}"/>
              </a:ext>
            </a:extLst>
          </p:cNvPr>
          <p:cNvSpPr txBox="1"/>
          <p:nvPr/>
        </p:nvSpPr>
        <p:spPr>
          <a:xfrm>
            <a:off x="514575" y="112489"/>
            <a:ext cx="5309901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introduction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all" spc="0" normalizeH="0" noProof="0" dirty="0">
                <a:ln>
                  <a:noFill/>
                </a:ln>
                <a:solidFill>
                  <a:srgbClr val="00998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Meet The hosts</a:t>
            </a: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6B630F54-AD55-5913-3140-85E5569A53E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556500" cy="723392"/>
          </a:xfrm>
          <a:prstGeom prst="rect">
            <a:avLst/>
          </a:prstGeom>
        </p:spPr>
      </p:pic>
      <p:sp>
        <p:nvSpPr>
          <p:cNvPr id="4" name="Foliennummernplatzhalter 2047">
            <a:extLst>
              <a:ext uri="{FF2B5EF4-FFF2-40B4-BE49-F238E27FC236}">
                <a16:creationId xmlns:a16="http://schemas.microsoft.com/office/drawing/2014/main" id="{3F44C254-E527-F0FC-4128-CB8D488363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16633" y="6499971"/>
            <a:ext cx="1266891" cy="270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1DBC80-EE1D-59B0-F523-9F9038E441AF}"/>
              </a:ext>
            </a:extLst>
          </p:cNvPr>
          <p:cNvSpPr txBox="1"/>
          <p:nvPr/>
        </p:nvSpPr>
        <p:spPr>
          <a:xfrm>
            <a:off x="6562172" y="1163567"/>
            <a:ext cx="6254336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buClr>
                <a:srgbClr val="21A592"/>
              </a:buClr>
            </a:pPr>
            <a:r>
              <a:rPr lang="en-GB" sz="3200" b="1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Questions?</a:t>
            </a:r>
          </a:p>
          <a:p>
            <a:pPr lvl="1">
              <a:buClr>
                <a:srgbClr val="21A592"/>
              </a:buClr>
            </a:pPr>
            <a:r>
              <a:rPr lang="en-GB" sz="2000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Ask in chat</a:t>
            </a:r>
          </a:p>
        </p:txBody>
      </p:sp>
    </p:spTree>
    <p:extLst>
      <p:ext uri="{BB962C8B-B14F-4D97-AF65-F5344CB8AC3E}">
        <p14:creationId xmlns:p14="http://schemas.microsoft.com/office/powerpoint/2010/main" val="3142692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206F07E-F668-3B59-C1C5-163A8BF6EEF0}"/>
              </a:ext>
            </a:extLst>
          </p:cNvPr>
          <p:cNvSpPr/>
          <p:nvPr/>
        </p:nvSpPr>
        <p:spPr>
          <a:xfrm>
            <a:off x="492369" y="4387623"/>
            <a:ext cx="3835515" cy="1130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grpSp>
        <p:nvGrpSpPr>
          <p:cNvPr id="15" name="Gruppieren 14" hidden="1"/>
          <p:cNvGrpSpPr/>
          <p:nvPr/>
        </p:nvGrpSpPr>
        <p:grpSpPr>
          <a:xfrm>
            <a:off x="6667819" y="2597885"/>
            <a:ext cx="612362" cy="642824"/>
            <a:chOff x="5680575" y="4582475"/>
            <a:chExt cx="738176" cy="718751"/>
          </a:xfrm>
        </p:grpSpPr>
        <p:cxnSp>
          <p:nvCxnSpPr>
            <p:cNvPr id="24" name="Gerade Verbindung 23"/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/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/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/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8" name="Ellipse 27"/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9" name="Ellipse 28"/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30" name="Ellipse 29"/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3" name="Rechthoek 2">
            <a:extLst>
              <a:ext uri="{FF2B5EF4-FFF2-40B4-BE49-F238E27FC236}">
                <a16:creationId xmlns:a16="http://schemas.microsoft.com/office/drawing/2014/main" id="{A87F9879-C191-4E8E-B545-41A5AE3DBFCF}"/>
              </a:ext>
            </a:extLst>
          </p:cNvPr>
          <p:cNvSpPr/>
          <p:nvPr/>
        </p:nvSpPr>
        <p:spPr>
          <a:xfrm>
            <a:off x="6667819" y="1525797"/>
            <a:ext cx="1392448" cy="9123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2153A0-1046-7B76-8FBB-E95EEB3D5C71}"/>
              </a:ext>
            </a:extLst>
          </p:cNvPr>
          <p:cNvSpPr txBox="1"/>
          <p:nvPr/>
        </p:nvSpPr>
        <p:spPr>
          <a:xfrm>
            <a:off x="472595" y="72919"/>
            <a:ext cx="6111791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b="1" cap="all" noProof="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introduction</a:t>
            </a:r>
            <a:endParaRPr kumimoji="0" lang="en-GB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all" spc="0" normalizeH="0" noProof="0" dirty="0">
                <a:ln>
                  <a:noFill/>
                </a:ln>
                <a:solidFill>
                  <a:srgbClr val="00998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 brief CS </a:t>
            </a: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HISTORY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AA8D7CC-7A3C-BB9D-005F-D5F67E162C63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011683E-4AF8-3606-DEB8-CB44F52A71B3}"/>
              </a:ext>
            </a:extLst>
          </p:cNvPr>
          <p:cNvSpPr txBox="1"/>
          <p:nvPr/>
        </p:nvSpPr>
        <p:spPr>
          <a:xfrm>
            <a:off x="4355302" y="1196650"/>
            <a:ext cx="7469513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Clr>
                <a:srgbClr val="439F89"/>
              </a:buClr>
              <a:buFont typeface="Wingdings" panose="05000000000000000000" pitchFamily="2" charset="2"/>
              <a:buChar char="Ø"/>
            </a:pPr>
            <a:r>
              <a:rPr lang="en-GB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2002 Founded by </a:t>
            </a:r>
            <a:r>
              <a:rPr lang="en-GB" sz="1800" b="1" noProof="0" dirty="0">
                <a:solidFill>
                  <a:srgbClr val="21A592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C</a:t>
            </a:r>
            <a:r>
              <a:rPr lang="en-GB" sz="180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hristian </a:t>
            </a:r>
            <a:r>
              <a:rPr lang="en-GB" sz="1800" b="1" noProof="0" dirty="0">
                <a:solidFill>
                  <a:srgbClr val="21A592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S</a:t>
            </a:r>
            <a:r>
              <a:rPr lang="en-GB" sz="180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chuldt</a:t>
            </a:r>
            <a:r>
              <a:rPr lang="en-GB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 († 2014)</a:t>
            </a:r>
            <a:r>
              <a:rPr lang="en-GB" sz="180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 and Wolfgang Blessing</a:t>
            </a:r>
          </a:p>
          <a:p>
            <a:pPr>
              <a:buClr>
                <a:srgbClr val="439F89"/>
              </a:buClr>
            </a:pPr>
            <a:r>
              <a:rPr lang="en-GB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               </a:t>
            </a:r>
            <a:r>
              <a:rPr lang="en-GB" b="1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Expert in compressed air and expert in dewpoint sensors</a:t>
            </a:r>
          </a:p>
          <a:p>
            <a:pPr>
              <a:buClr>
                <a:srgbClr val="439F89"/>
              </a:buClr>
            </a:pPr>
            <a:r>
              <a:rPr lang="en-GB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               In 2002 dew-point was</a:t>
            </a:r>
            <a:r>
              <a:rPr lang="en-GB" sz="180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 the most measured value after </a:t>
            </a:r>
            <a:r>
              <a:rPr lang="en-GB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	</a:t>
            </a:r>
            <a:r>
              <a:rPr lang="en-GB" sz="180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pressure on compressed air</a:t>
            </a:r>
          </a:p>
          <a:p>
            <a:pPr marL="285750" indent="-285750">
              <a:buClr>
                <a:srgbClr val="439F89"/>
              </a:buClr>
              <a:buFont typeface="Wingdings" panose="05000000000000000000" pitchFamily="2" charset="2"/>
              <a:buChar char="Ø"/>
            </a:pPr>
            <a:endParaRPr lang="en-GB" noProof="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Lato" panose="020F0502020204030203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439F89"/>
              </a:buClr>
              <a:buFont typeface="Wingdings" panose="05000000000000000000" pitchFamily="2" charset="2"/>
              <a:buChar char="Ø"/>
            </a:pPr>
            <a:r>
              <a:rPr lang="en-GB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2005 </a:t>
            </a:r>
            <a:r>
              <a:rPr lang="en-GB" b="1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Flow sensors </a:t>
            </a:r>
            <a:r>
              <a:rPr lang="en-GB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specifically for compressed air</a:t>
            </a:r>
          </a:p>
          <a:p>
            <a:pPr lvl="1">
              <a:buClr>
                <a:srgbClr val="439F89"/>
              </a:buClr>
            </a:pPr>
            <a:r>
              <a:rPr lang="en-GB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       No specific flow meter at that time for compressed air</a:t>
            </a:r>
          </a:p>
          <a:p>
            <a:pPr>
              <a:buClr>
                <a:srgbClr val="439F89"/>
              </a:buClr>
            </a:pPr>
            <a:endParaRPr lang="en-GB" noProof="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Lato" panose="020F0502020204030203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439F89"/>
              </a:buClr>
              <a:buFont typeface="Wingdings" panose="05000000000000000000" pitchFamily="2" charset="2"/>
              <a:buChar char="Ø"/>
            </a:pPr>
            <a:r>
              <a:rPr lang="en-GB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2006 </a:t>
            </a:r>
            <a:r>
              <a:rPr lang="en-GB" b="1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Leakage </a:t>
            </a:r>
            <a:r>
              <a:rPr lang="en-GB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measurement =&gt; 2017 leakage management </a:t>
            </a:r>
          </a:p>
          <a:p>
            <a:pPr marL="285750" indent="-285750">
              <a:buClr>
                <a:srgbClr val="439F89"/>
              </a:buClr>
              <a:buFont typeface="Wingdings" panose="05000000000000000000" pitchFamily="2" charset="2"/>
              <a:buChar char="Ø"/>
            </a:pPr>
            <a:endParaRPr lang="en-GB" noProof="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Lato" panose="020F0502020204030203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00" b="1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BFE182B-850A-2C24-88B9-8DF57196A26E}"/>
              </a:ext>
            </a:extLst>
          </p:cNvPr>
          <p:cNvSpPr txBox="1"/>
          <p:nvPr/>
        </p:nvSpPr>
        <p:spPr>
          <a:xfrm>
            <a:off x="514898" y="4591948"/>
            <a:ext cx="1113940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>
                <a:solidFill>
                  <a:schemeClr val="bg2">
                    <a:lumMod val="50000"/>
                  </a:schemeClr>
                </a:solidFill>
              </a:rPr>
              <a:t>Our g</a:t>
            </a:r>
            <a:r>
              <a:rPr lang="en-GB" sz="1600" b="1" noProof="0" dirty="0" err="1">
                <a:solidFill>
                  <a:schemeClr val="bg2">
                    <a:lumMod val="50000"/>
                  </a:schemeClr>
                </a:solidFill>
              </a:rPr>
              <a:t>oal</a:t>
            </a:r>
            <a:r>
              <a:rPr lang="en-GB" sz="1600" b="1" noProof="0" dirty="0">
                <a:solidFill>
                  <a:schemeClr val="bg2">
                    <a:lumMod val="50000"/>
                  </a:schemeClr>
                </a:solidFill>
              </a:rPr>
              <a:t>: to help you to save energy and improve your productivity by monitoring your compressed air system.</a:t>
            </a:r>
          </a:p>
          <a:p>
            <a:endParaRPr lang="en-GB" sz="2800" b="1" noProof="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GB" sz="1200" b="1" noProof="0" dirty="0">
              <a:solidFill>
                <a:srgbClr val="009982"/>
              </a:solidFill>
            </a:endParaRPr>
          </a:p>
        </p:txBody>
      </p:sp>
      <p:grpSp>
        <p:nvGrpSpPr>
          <p:cNvPr id="34" name="Gruppieren 51">
            <a:extLst>
              <a:ext uri="{FF2B5EF4-FFF2-40B4-BE49-F238E27FC236}">
                <a16:creationId xmlns:a16="http://schemas.microsoft.com/office/drawing/2014/main" id="{85FB1F47-25CC-516D-2332-8B5C1C4E4911}"/>
              </a:ext>
            </a:extLst>
          </p:cNvPr>
          <p:cNvGrpSpPr>
            <a:grpSpLocks noChangeAspect="1"/>
          </p:cNvGrpSpPr>
          <p:nvPr/>
        </p:nvGrpSpPr>
        <p:grpSpPr>
          <a:xfrm>
            <a:off x="3528491" y="5084317"/>
            <a:ext cx="1125123" cy="1062346"/>
            <a:chOff x="3627726" y="3045126"/>
            <a:chExt cx="720000" cy="720000"/>
          </a:xfrm>
          <a:solidFill>
            <a:srgbClr val="009982"/>
          </a:solidFill>
        </p:grpSpPr>
        <p:sp>
          <p:nvSpPr>
            <p:cNvPr id="35" name="Ellipse 31">
              <a:extLst>
                <a:ext uri="{FF2B5EF4-FFF2-40B4-BE49-F238E27FC236}">
                  <a16:creationId xmlns:a16="http://schemas.microsoft.com/office/drawing/2014/main" id="{3FF0356A-9832-E044-37AF-7DBE04E80EC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627726" y="3045126"/>
              <a:ext cx="720000" cy="720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noProof="0" dirty="0">
                <a:latin typeface="Arial" panose="020B0604020202020204" pitchFamily="34" charset="0"/>
              </a:endParaRPr>
            </a:p>
          </p:txBody>
        </p:sp>
        <p:pic>
          <p:nvPicPr>
            <p:cNvPr id="36" name="Grafik 53">
              <a:extLst>
                <a:ext uri="{FF2B5EF4-FFF2-40B4-BE49-F238E27FC236}">
                  <a16:creationId xmlns:a16="http://schemas.microsoft.com/office/drawing/2014/main" id="{B9C4E169-C829-0D39-6505-E660EE5B3D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72276" y="3188548"/>
              <a:ext cx="430900" cy="433156"/>
            </a:xfrm>
            <a:prstGeom prst="rect">
              <a:avLst/>
            </a:prstGeom>
            <a:grpFill/>
          </p:spPr>
        </p:pic>
      </p:grpSp>
      <p:grpSp>
        <p:nvGrpSpPr>
          <p:cNvPr id="37" name="Gruppieren 55">
            <a:extLst>
              <a:ext uri="{FF2B5EF4-FFF2-40B4-BE49-F238E27FC236}">
                <a16:creationId xmlns:a16="http://schemas.microsoft.com/office/drawing/2014/main" id="{D1BE1E1B-CB32-0F19-50AE-01AC56E92EEE}"/>
              </a:ext>
            </a:extLst>
          </p:cNvPr>
          <p:cNvGrpSpPr>
            <a:grpSpLocks noChangeAspect="1"/>
          </p:cNvGrpSpPr>
          <p:nvPr/>
        </p:nvGrpSpPr>
        <p:grpSpPr>
          <a:xfrm>
            <a:off x="5243488" y="5126032"/>
            <a:ext cx="1156557" cy="1092026"/>
            <a:chOff x="6305117" y="3045126"/>
            <a:chExt cx="720000" cy="720000"/>
          </a:xfrm>
          <a:solidFill>
            <a:srgbClr val="009982"/>
          </a:solidFill>
        </p:grpSpPr>
        <p:sp>
          <p:nvSpPr>
            <p:cNvPr id="38" name="Ellipse 41">
              <a:extLst>
                <a:ext uri="{FF2B5EF4-FFF2-40B4-BE49-F238E27FC236}">
                  <a16:creationId xmlns:a16="http://schemas.microsoft.com/office/drawing/2014/main" id="{A24FA317-F98F-1A0D-8B5C-5C65E7B1D63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05117" y="3045126"/>
              <a:ext cx="720000" cy="720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noProof="0" dirty="0">
                <a:latin typeface="Arial" panose="020B0604020202020204" pitchFamily="34" charset="0"/>
              </a:endParaRPr>
            </a:p>
          </p:txBody>
        </p:sp>
        <p:pic>
          <p:nvPicPr>
            <p:cNvPr id="39" name="Grafik 57">
              <a:extLst>
                <a:ext uri="{FF2B5EF4-FFF2-40B4-BE49-F238E27FC236}">
                  <a16:creationId xmlns:a16="http://schemas.microsoft.com/office/drawing/2014/main" id="{876EA389-AA33-469A-5418-DBAC62A5C18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449667" y="3183065"/>
              <a:ext cx="430900" cy="444122"/>
            </a:xfrm>
            <a:prstGeom prst="rect">
              <a:avLst/>
            </a:prstGeom>
            <a:grpFill/>
          </p:spPr>
        </p:pic>
      </p:grpSp>
      <p:pic>
        <p:nvPicPr>
          <p:cNvPr id="2053" name="Picture 2" descr="vergrootglas, 1 Pictogram">
            <a:extLst>
              <a:ext uri="{FF2B5EF4-FFF2-40B4-BE49-F238E27FC236}">
                <a16:creationId xmlns:a16="http://schemas.microsoft.com/office/drawing/2014/main" id="{C616DAA0-E54E-03ED-0312-98E437EFE8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-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585" y="5355174"/>
            <a:ext cx="749222" cy="707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4" name="TextBox 2053">
            <a:extLst>
              <a:ext uri="{FF2B5EF4-FFF2-40B4-BE49-F238E27FC236}">
                <a16:creationId xmlns:a16="http://schemas.microsoft.com/office/drawing/2014/main" id="{F20FA80E-B51C-D169-2B62-AFBC604AEE64}"/>
              </a:ext>
            </a:extLst>
          </p:cNvPr>
          <p:cNvSpPr txBox="1"/>
          <p:nvPr/>
        </p:nvSpPr>
        <p:spPr>
          <a:xfrm>
            <a:off x="1792437" y="6268722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>
                    <a:lumMod val="50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R</a:t>
            </a:r>
            <a:r>
              <a:rPr lang="en-GB" noProof="0" dirty="0">
                <a:solidFill>
                  <a:schemeClr val="bg1">
                    <a:lumMod val="50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educe</a:t>
            </a:r>
          </a:p>
        </p:txBody>
      </p:sp>
      <p:sp>
        <p:nvSpPr>
          <p:cNvPr id="2055" name="TextBox 2054">
            <a:extLst>
              <a:ext uri="{FF2B5EF4-FFF2-40B4-BE49-F238E27FC236}">
                <a16:creationId xmlns:a16="http://schemas.microsoft.com/office/drawing/2014/main" id="{FAB12FD0-9897-CEAD-24FA-1C76CA950C7E}"/>
              </a:ext>
            </a:extLst>
          </p:cNvPr>
          <p:cNvSpPr txBox="1"/>
          <p:nvPr/>
        </p:nvSpPr>
        <p:spPr>
          <a:xfrm>
            <a:off x="3735826" y="6268722"/>
            <a:ext cx="710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>
                    <a:lumMod val="50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S</a:t>
            </a:r>
            <a:r>
              <a:rPr lang="en-GB" noProof="0" dirty="0" err="1">
                <a:solidFill>
                  <a:schemeClr val="bg1">
                    <a:lumMod val="50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ave</a:t>
            </a:r>
            <a:endParaRPr lang="en-GB" noProof="0" dirty="0">
              <a:solidFill>
                <a:schemeClr val="bg1">
                  <a:lumMod val="50000"/>
                </a:schemeClr>
              </a:solidFill>
              <a:latin typeface="+mj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056" name="TextBox 2055">
            <a:extLst>
              <a:ext uri="{FF2B5EF4-FFF2-40B4-BE49-F238E27FC236}">
                <a16:creationId xmlns:a16="http://schemas.microsoft.com/office/drawing/2014/main" id="{4DC57448-406E-DA2C-6EFD-BFDB7D2836BE}"/>
              </a:ext>
            </a:extLst>
          </p:cNvPr>
          <p:cNvSpPr txBox="1"/>
          <p:nvPr/>
        </p:nvSpPr>
        <p:spPr>
          <a:xfrm>
            <a:off x="5145279" y="6265639"/>
            <a:ext cx="14221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>
                    <a:lumMod val="50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P</a:t>
            </a:r>
            <a:r>
              <a:rPr lang="en-GB" noProof="0" dirty="0" err="1">
                <a:solidFill>
                  <a:schemeClr val="bg1">
                    <a:lumMod val="50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roductivity</a:t>
            </a:r>
            <a:endParaRPr lang="en-GB" noProof="0" dirty="0">
              <a:solidFill>
                <a:schemeClr val="bg1">
                  <a:lumMod val="50000"/>
                </a:schemeClr>
              </a:solidFill>
              <a:latin typeface="+mj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057" name="TextBox 2056">
            <a:extLst>
              <a:ext uri="{FF2B5EF4-FFF2-40B4-BE49-F238E27FC236}">
                <a16:creationId xmlns:a16="http://schemas.microsoft.com/office/drawing/2014/main" id="{3581F22F-2A69-0324-FF2A-779D423FFD0F}"/>
              </a:ext>
            </a:extLst>
          </p:cNvPr>
          <p:cNvSpPr txBox="1"/>
          <p:nvPr/>
        </p:nvSpPr>
        <p:spPr>
          <a:xfrm>
            <a:off x="7090654" y="6265639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noProof="0" dirty="0">
                <a:solidFill>
                  <a:schemeClr val="bg1">
                    <a:lumMod val="50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Insights</a:t>
            </a:r>
          </a:p>
        </p:txBody>
      </p:sp>
      <p:grpSp>
        <p:nvGrpSpPr>
          <p:cNvPr id="2058" name="Gruppieren 41">
            <a:extLst>
              <a:ext uri="{FF2B5EF4-FFF2-40B4-BE49-F238E27FC236}">
                <a16:creationId xmlns:a16="http://schemas.microsoft.com/office/drawing/2014/main" id="{E0E571FD-DBE9-74F6-A5E8-20DDB35D2DE5}"/>
              </a:ext>
            </a:extLst>
          </p:cNvPr>
          <p:cNvGrpSpPr>
            <a:grpSpLocks noChangeAspect="1"/>
          </p:cNvGrpSpPr>
          <p:nvPr/>
        </p:nvGrpSpPr>
        <p:grpSpPr>
          <a:xfrm>
            <a:off x="8784953" y="5177711"/>
            <a:ext cx="1125123" cy="1062346"/>
            <a:chOff x="557213" y="3931164"/>
            <a:chExt cx="720000" cy="720000"/>
          </a:xfrm>
          <a:solidFill>
            <a:srgbClr val="009982"/>
          </a:solidFill>
        </p:grpSpPr>
        <p:sp>
          <p:nvSpPr>
            <p:cNvPr id="2059" name="Ellipse 8">
              <a:extLst>
                <a:ext uri="{FF2B5EF4-FFF2-40B4-BE49-F238E27FC236}">
                  <a16:creationId xmlns:a16="http://schemas.microsoft.com/office/drawing/2014/main" id="{64FCF042-DBAA-4E86-0BE2-99A3A49345E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57213" y="3931164"/>
              <a:ext cx="720000" cy="720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noProof="0" dirty="0">
                <a:latin typeface="Arial" panose="020B0604020202020204" pitchFamily="34" charset="0"/>
              </a:endParaRPr>
            </a:p>
          </p:txBody>
        </p:sp>
        <p:pic>
          <p:nvPicPr>
            <p:cNvPr id="2060" name="Grafik 43">
              <a:extLst>
                <a:ext uri="{FF2B5EF4-FFF2-40B4-BE49-F238E27FC236}">
                  <a16:creationId xmlns:a16="http://schemas.microsoft.com/office/drawing/2014/main" id="{72819F33-3F42-3AAD-F009-DAFD9BF1BB6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01763" y="4074586"/>
              <a:ext cx="430900" cy="433156"/>
            </a:xfrm>
            <a:prstGeom prst="rect">
              <a:avLst/>
            </a:prstGeom>
            <a:grpFill/>
          </p:spPr>
        </p:pic>
      </p:grpSp>
      <p:sp>
        <p:nvSpPr>
          <p:cNvPr id="2061" name="TextBox 2060">
            <a:extLst>
              <a:ext uri="{FF2B5EF4-FFF2-40B4-BE49-F238E27FC236}">
                <a16:creationId xmlns:a16="http://schemas.microsoft.com/office/drawing/2014/main" id="{469154A7-E0B7-697B-43E8-7A62C74999CA}"/>
              </a:ext>
            </a:extLst>
          </p:cNvPr>
          <p:cNvSpPr txBox="1"/>
          <p:nvPr/>
        </p:nvSpPr>
        <p:spPr>
          <a:xfrm>
            <a:off x="8577396" y="6265639"/>
            <a:ext cx="154023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>
                    <a:lumMod val="50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S</a:t>
            </a:r>
            <a:r>
              <a:rPr lang="en-GB" noProof="0" dirty="0" err="1">
                <a:solidFill>
                  <a:schemeClr val="bg1">
                    <a:lumMod val="50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ustainability</a:t>
            </a:r>
            <a:endParaRPr lang="en-GB" noProof="0" dirty="0">
              <a:solidFill>
                <a:schemeClr val="bg1">
                  <a:lumMod val="50000"/>
                </a:schemeClr>
              </a:solidFill>
              <a:latin typeface="+mj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pSp>
        <p:nvGrpSpPr>
          <p:cNvPr id="2062" name="Gruppieren 77">
            <a:extLst>
              <a:ext uri="{FF2B5EF4-FFF2-40B4-BE49-F238E27FC236}">
                <a16:creationId xmlns:a16="http://schemas.microsoft.com/office/drawing/2014/main" id="{6196E373-BE3A-D9FA-38EE-B62AE239F380}"/>
              </a:ext>
            </a:extLst>
          </p:cNvPr>
          <p:cNvGrpSpPr>
            <a:grpSpLocks noChangeAspect="1"/>
          </p:cNvGrpSpPr>
          <p:nvPr/>
        </p:nvGrpSpPr>
        <p:grpSpPr>
          <a:xfrm>
            <a:off x="7017971" y="5122469"/>
            <a:ext cx="1125122" cy="1062345"/>
            <a:chOff x="6305117" y="5702649"/>
            <a:chExt cx="720000" cy="720000"/>
          </a:xfrm>
        </p:grpSpPr>
        <p:sp>
          <p:nvSpPr>
            <p:cNvPr id="2063" name="Ellipse 67">
              <a:extLst>
                <a:ext uri="{FF2B5EF4-FFF2-40B4-BE49-F238E27FC236}">
                  <a16:creationId xmlns:a16="http://schemas.microsoft.com/office/drawing/2014/main" id="{3B5C8069-DDCF-0F67-4BA4-58818A356BC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05117" y="5702649"/>
              <a:ext cx="720000" cy="720000"/>
            </a:xfrm>
            <a:prstGeom prst="ellipse">
              <a:avLst/>
            </a:prstGeom>
            <a:solidFill>
              <a:srgbClr val="0099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noProof="0" dirty="0">
                <a:latin typeface="Arial" panose="020B0604020202020204" pitchFamily="34" charset="0"/>
              </a:endParaRPr>
            </a:p>
          </p:txBody>
        </p:sp>
        <p:pic>
          <p:nvPicPr>
            <p:cNvPr id="2064" name="Grafik 79">
              <a:extLst>
                <a:ext uri="{FF2B5EF4-FFF2-40B4-BE49-F238E27FC236}">
                  <a16:creationId xmlns:a16="http://schemas.microsoft.com/office/drawing/2014/main" id="{0E8B56C2-B2E9-78FC-D852-9F54F7229D3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449667" y="5846071"/>
              <a:ext cx="430900" cy="433156"/>
            </a:xfrm>
            <a:prstGeom prst="rect">
              <a:avLst/>
            </a:prstGeom>
          </p:spPr>
        </p:pic>
      </p:grpSp>
      <p:sp>
        <p:nvSpPr>
          <p:cNvPr id="2065" name="Arc 2064">
            <a:extLst>
              <a:ext uri="{FF2B5EF4-FFF2-40B4-BE49-F238E27FC236}">
                <a16:creationId xmlns:a16="http://schemas.microsoft.com/office/drawing/2014/main" id="{02B14E5C-2BF2-88B6-ED85-E6E4D7D6EDDD}"/>
              </a:ext>
            </a:extLst>
          </p:cNvPr>
          <p:cNvSpPr/>
          <p:nvPr/>
        </p:nvSpPr>
        <p:spPr>
          <a:xfrm rot="16200000">
            <a:off x="7327340" y="5414248"/>
            <a:ext cx="172989" cy="179077"/>
          </a:xfrm>
          <a:prstGeom prst="arc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pic>
        <p:nvPicPr>
          <p:cNvPr id="2078" name="Picture 2077">
            <a:extLst>
              <a:ext uri="{FF2B5EF4-FFF2-40B4-BE49-F238E27FC236}">
                <a16:creationId xmlns:a16="http://schemas.microsoft.com/office/drawing/2014/main" id="{3ADD22F3-6331-D219-EBFC-ECB801B2900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75747" y="5089403"/>
            <a:ext cx="1227287" cy="1071775"/>
          </a:xfrm>
          <a:prstGeom prst="rect">
            <a:avLst/>
          </a:prstGeom>
        </p:spPr>
      </p:pic>
      <p:pic>
        <p:nvPicPr>
          <p:cNvPr id="10" name="Picture 3">
            <a:extLst>
              <a:ext uri="{FF2B5EF4-FFF2-40B4-BE49-F238E27FC236}">
                <a16:creationId xmlns:a16="http://schemas.microsoft.com/office/drawing/2014/main" id="{4A29EE3A-4098-63C9-616B-57010750266C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56786" t="8572" r="15893" b="21841"/>
          <a:stretch>
            <a:fillRect/>
          </a:stretch>
        </p:blipFill>
        <p:spPr>
          <a:xfrm>
            <a:off x="1122893" y="990814"/>
            <a:ext cx="2072806" cy="2969666"/>
          </a:xfrm>
          <a:prstGeom prst="rect">
            <a:avLst/>
          </a:prstGeom>
        </p:spPr>
      </p:pic>
      <p:sp>
        <p:nvSpPr>
          <p:cNvPr id="11" name="TextBox 4">
            <a:extLst>
              <a:ext uri="{FF2B5EF4-FFF2-40B4-BE49-F238E27FC236}">
                <a16:creationId xmlns:a16="http://schemas.microsoft.com/office/drawing/2014/main" id="{65D7D875-0658-D458-6AA2-6761D25B4EC5}"/>
              </a:ext>
            </a:extLst>
          </p:cNvPr>
          <p:cNvSpPr txBox="1"/>
          <p:nvPr/>
        </p:nvSpPr>
        <p:spPr>
          <a:xfrm>
            <a:off x="616220" y="3972082"/>
            <a:ext cx="32172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noProof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FA200 dewpoint sensor (2003 – 2007)</a:t>
            </a: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B54D9C57-FCAD-D760-B5DC-91A667D8B7B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pic>
        <p:nvPicPr>
          <p:cNvPr id="12" name="Afbeelding 11">
            <a:extLst>
              <a:ext uri="{FF2B5EF4-FFF2-40B4-BE49-F238E27FC236}">
                <a16:creationId xmlns:a16="http://schemas.microsoft.com/office/drawing/2014/main" id="{6918AD39-F516-D049-5F86-56ED8FA462AB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t="19894" b="23585"/>
          <a:stretch>
            <a:fillRect/>
          </a:stretch>
        </p:blipFill>
        <p:spPr>
          <a:xfrm>
            <a:off x="2556638" y="52906"/>
            <a:ext cx="2686850" cy="379656"/>
          </a:xfrm>
          <a:prstGeom prst="rect">
            <a:avLst/>
          </a:prstGeom>
        </p:spPr>
      </p:pic>
      <p:sp>
        <p:nvSpPr>
          <p:cNvPr id="4" name="Foliennummernplatzhalter 2047">
            <a:extLst>
              <a:ext uri="{FF2B5EF4-FFF2-40B4-BE49-F238E27FC236}">
                <a16:creationId xmlns:a16="http://schemas.microsoft.com/office/drawing/2014/main" id="{4E9952C5-0B43-3D12-E4ED-725402D33E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16633" y="6499971"/>
            <a:ext cx="1266891" cy="270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6059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FF9CDC-DD65-9368-C6AA-8DEB357407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ED5610A4-0140-1CCB-030B-BE2730F380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D2AF93DE-4635-8550-A9EF-0F7E68E3CF64}"/>
              </a:ext>
            </a:extLst>
          </p:cNvPr>
          <p:cNvGrpSpPr/>
          <p:nvPr/>
        </p:nvGrpSpPr>
        <p:grpSpPr>
          <a:xfrm>
            <a:off x="6667819" y="2597885"/>
            <a:ext cx="612362" cy="642824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DE2B32E0-D8CC-4DD5-5CDA-A12C35FE0E72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2365C4AD-CBC7-6A88-4491-8215B02881C7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AEE0040A-AAED-C1BC-7EC8-3B200F0D2FA5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D9BFE21B-DC81-179F-ED17-946F5881E704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618E5969-F7D3-76FA-366C-989999DAC96C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A79487F4-ADE2-F4F2-11AC-785D82865D9F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7CB4A07C-8781-6C71-3965-8D3076FCD19C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EEA22DBE-3FD1-27CA-907D-5E39C0C71CF0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Grafik 8">
            <a:extLst>
              <a:ext uri="{FF2B5EF4-FFF2-40B4-BE49-F238E27FC236}">
                <a16:creationId xmlns:a16="http://schemas.microsoft.com/office/drawing/2014/main" id="{8241900A-E14C-1D9B-1909-5406E4EA73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946" y="3922638"/>
            <a:ext cx="4016685" cy="2209737"/>
          </a:xfrm>
          <a:prstGeom prst="rect">
            <a:avLst/>
          </a:prstGeom>
        </p:spPr>
      </p:pic>
      <p:pic>
        <p:nvPicPr>
          <p:cNvPr id="4" name="Grafik 10">
            <a:extLst>
              <a:ext uri="{FF2B5EF4-FFF2-40B4-BE49-F238E27FC236}">
                <a16:creationId xmlns:a16="http://schemas.microsoft.com/office/drawing/2014/main" id="{F94D4C7A-DCD9-D123-2426-2CF2F2A4E95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5271" y="1214309"/>
            <a:ext cx="3928882" cy="2209737"/>
          </a:xfrm>
          <a:prstGeom prst="rect">
            <a:avLst/>
          </a:prstGeom>
        </p:spPr>
      </p:pic>
      <p:sp>
        <p:nvSpPr>
          <p:cNvPr id="5" name="Textfeld 12">
            <a:extLst>
              <a:ext uri="{FF2B5EF4-FFF2-40B4-BE49-F238E27FC236}">
                <a16:creationId xmlns:a16="http://schemas.microsoft.com/office/drawing/2014/main" id="{26A227FD-670A-722C-6A5F-4B26A3FC7D2C}"/>
              </a:ext>
            </a:extLst>
          </p:cNvPr>
          <p:cNvSpPr txBox="1"/>
          <p:nvPr/>
        </p:nvSpPr>
        <p:spPr>
          <a:xfrm>
            <a:off x="485601" y="6114886"/>
            <a:ext cx="43893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Location North </a:t>
            </a:r>
            <a:r>
              <a:rPr lang="en-GB" sz="140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| </a:t>
            </a:r>
            <a:r>
              <a:rPr lang="en-GB" sz="1400" noProof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Harrislee</a:t>
            </a:r>
            <a:r>
              <a:rPr lang="en-GB" sz="140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 (Schleswig-Holstein)</a:t>
            </a:r>
          </a:p>
        </p:txBody>
      </p:sp>
      <p:sp>
        <p:nvSpPr>
          <p:cNvPr id="8" name="Textfeld 14">
            <a:extLst>
              <a:ext uri="{FF2B5EF4-FFF2-40B4-BE49-F238E27FC236}">
                <a16:creationId xmlns:a16="http://schemas.microsoft.com/office/drawing/2014/main" id="{03C7005C-2355-D78F-479C-F4F54FCDBA62}"/>
              </a:ext>
            </a:extLst>
          </p:cNvPr>
          <p:cNvSpPr txBox="1"/>
          <p:nvPr/>
        </p:nvSpPr>
        <p:spPr>
          <a:xfrm>
            <a:off x="464062" y="3440617"/>
            <a:ext cx="47910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Location South </a:t>
            </a:r>
            <a:r>
              <a:rPr lang="en-GB" sz="140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| VS-</a:t>
            </a:r>
            <a:r>
              <a:rPr lang="en-GB" sz="1400" noProof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Tannheim</a:t>
            </a:r>
            <a:r>
              <a:rPr lang="en-GB" sz="140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 (Baden-Württemberg)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3F18FE57-0E9B-BAF9-ACC1-8FD17BC1C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3151" y="1209906"/>
            <a:ext cx="575859" cy="34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31FD475-18DD-3CAB-BA2A-571A63DB21F9}"/>
              </a:ext>
            </a:extLst>
          </p:cNvPr>
          <p:cNvSpPr txBox="1"/>
          <p:nvPr/>
        </p:nvSpPr>
        <p:spPr>
          <a:xfrm>
            <a:off x="1189493" y="530184"/>
            <a:ext cx="278582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noProof="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Headquarters</a:t>
            </a:r>
          </a:p>
          <a:p>
            <a:endParaRPr lang="en-GB" sz="1200" b="1" noProof="0" dirty="0">
              <a:solidFill>
                <a:srgbClr val="009982"/>
              </a:solidFill>
              <a:latin typeface="Lato" panose="020F0502020204030203" pitchFamily="34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51D97C7F-6519-2D0C-0BFA-DBE3F5340BF5}"/>
              </a:ext>
            </a:extLst>
          </p:cNvPr>
          <p:cNvSpPr txBox="1"/>
          <p:nvPr/>
        </p:nvSpPr>
        <p:spPr>
          <a:xfrm>
            <a:off x="6891530" y="580252"/>
            <a:ext cx="431470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noProof="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Subsidiaries</a:t>
            </a:r>
            <a:endParaRPr lang="en-GB" sz="1200" b="1" noProof="0" dirty="0">
              <a:solidFill>
                <a:srgbClr val="009982"/>
              </a:solidFill>
              <a:latin typeface="+mj-lt"/>
            </a:endParaRPr>
          </a:p>
        </p:txBody>
      </p:sp>
      <p:pic>
        <p:nvPicPr>
          <p:cNvPr id="57" name="Picture 2">
            <a:extLst>
              <a:ext uri="{FF2B5EF4-FFF2-40B4-BE49-F238E27FC236}">
                <a16:creationId xmlns:a16="http://schemas.microsoft.com/office/drawing/2014/main" id="{D8EE31C8-C0CA-E09F-7935-5949343A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690" y="3915652"/>
            <a:ext cx="575859" cy="346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Textfeld 32">
            <a:extLst>
              <a:ext uri="{FF2B5EF4-FFF2-40B4-BE49-F238E27FC236}">
                <a16:creationId xmlns:a16="http://schemas.microsoft.com/office/drawing/2014/main" id="{50D2306D-08C9-494C-94CD-D49082FADD42}"/>
              </a:ext>
            </a:extLst>
          </p:cNvPr>
          <p:cNvSpPr txBox="1"/>
          <p:nvPr/>
        </p:nvSpPr>
        <p:spPr>
          <a:xfrm>
            <a:off x="2104519" y="6422663"/>
            <a:ext cx="112996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GERMANY</a:t>
            </a:r>
          </a:p>
        </p:txBody>
      </p:sp>
      <p:sp>
        <p:nvSpPr>
          <p:cNvPr id="7" name="Textfeld 4">
            <a:extLst>
              <a:ext uri="{FF2B5EF4-FFF2-40B4-BE49-F238E27FC236}">
                <a16:creationId xmlns:a16="http://schemas.microsoft.com/office/drawing/2014/main" id="{1A1FDA2E-9D8F-BB7C-CD87-2098C6FBBD0F}"/>
              </a:ext>
            </a:extLst>
          </p:cNvPr>
          <p:cNvSpPr txBox="1"/>
          <p:nvPr/>
        </p:nvSpPr>
        <p:spPr>
          <a:xfrm>
            <a:off x="5587546" y="2117341"/>
            <a:ext cx="112996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FRANCE</a:t>
            </a:r>
          </a:p>
        </p:txBody>
      </p:sp>
      <p:pic>
        <p:nvPicPr>
          <p:cNvPr id="9" name="Grafik 6" descr="Ein Bild, das Zeichnung enthält.&#10;&#10;Automatisch generierte Beschreibung">
            <a:extLst>
              <a:ext uri="{FF2B5EF4-FFF2-40B4-BE49-F238E27FC236}">
                <a16:creationId xmlns:a16="http://schemas.microsoft.com/office/drawing/2014/main" id="{E4F26499-6F52-2009-B401-0AF7D693929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7885" y="1561066"/>
            <a:ext cx="852849" cy="54870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3" name="Grafik 10">
            <a:extLst>
              <a:ext uri="{FF2B5EF4-FFF2-40B4-BE49-F238E27FC236}">
                <a16:creationId xmlns:a16="http://schemas.microsoft.com/office/drawing/2014/main" id="{D373F6B8-A030-DD5A-8443-FFC0E5CAE2F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22457" y="1561926"/>
            <a:ext cx="852849" cy="54870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16" name="Grafik 12">
            <a:extLst>
              <a:ext uri="{FF2B5EF4-FFF2-40B4-BE49-F238E27FC236}">
                <a16:creationId xmlns:a16="http://schemas.microsoft.com/office/drawing/2014/main" id="{B5B83425-8A37-1FCD-9EE7-3E9254C9A1B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23874" y="2774689"/>
            <a:ext cx="852849" cy="54870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31" name="Grafik 14">
            <a:extLst>
              <a:ext uri="{FF2B5EF4-FFF2-40B4-BE49-F238E27FC236}">
                <a16:creationId xmlns:a16="http://schemas.microsoft.com/office/drawing/2014/main" id="{A96CCD91-C0CE-FD76-F27D-633A26166EE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91977" y="2775549"/>
            <a:ext cx="852849" cy="54870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32" name="Grafik 16">
            <a:extLst>
              <a:ext uri="{FF2B5EF4-FFF2-40B4-BE49-F238E27FC236}">
                <a16:creationId xmlns:a16="http://schemas.microsoft.com/office/drawing/2014/main" id="{7BF64751-1C18-92A4-AD13-64E91399C7C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11658" y="2802671"/>
            <a:ext cx="852849" cy="54870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33" name="Grafik 18">
            <a:extLst>
              <a:ext uri="{FF2B5EF4-FFF2-40B4-BE49-F238E27FC236}">
                <a16:creationId xmlns:a16="http://schemas.microsoft.com/office/drawing/2014/main" id="{9055CA5A-73B3-9949-8323-3F8BB04FDD3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23873" y="3949061"/>
            <a:ext cx="852849" cy="54870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34" name="Grafik 20">
            <a:extLst>
              <a:ext uri="{FF2B5EF4-FFF2-40B4-BE49-F238E27FC236}">
                <a16:creationId xmlns:a16="http://schemas.microsoft.com/office/drawing/2014/main" id="{ABA11794-0C91-792D-8A3C-2DE8D8AC48B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03851" y="5040610"/>
            <a:ext cx="852849" cy="54870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35" name="Textfeld 24">
            <a:extLst>
              <a:ext uri="{FF2B5EF4-FFF2-40B4-BE49-F238E27FC236}">
                <a16:creationId xmlns:a16="http://schemas.microsoft.com/office/drawing/2014/main" id="{EA41CA67-B73A-A2DB-50F8-7B425B84044D}"/>
              </a:ext>
            </a:extLst>
          </p:cNvPr>
          <p:cNvSpPr txBox="1"/>
          <p:nvPr/>
        </p:nvSpPr>
        <p:spPr>
          <a:xfrm>
            <a:off x="5573341" y="3367930"/>
            <a:ext cx="112996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AUSTRIA</a:t>
            </a:r>
          </a:p>
        </p:txBody>
      </p:sp>
      <p:sp>
        <p:nvSpPr>
          <p:cNvPr id="36" name="Textfeld 26">
            <a:extLst>
              <a:ext uri="{FF2B5EF4-FFF2-40B4-BE49-F238E27FC236}">
                <a16:creationId xmlns:a16="http://schemas.microsoft.com/office/drawing/2014/main" id="{7DC4182D-D659-77B8-4463-6DC0356AF8B1}"/>
              </a:ext>
            </a:extLst>
          </p:cNvPr>
          <p:cNvSpPr txBox="1"/>
          <p:nvPr/>
        </p:nvSpPr>
        <p:spPr>
          <a:xfrm>
            <a:off x="5350820" y="4599368"/>
            <a:ext cx="13554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SOUTH AFRICA</a:t>
            </a:r>
          </a:p>
        </p:txBody>
      </p:sp>
      <p:sp>
        <p:nvSpPr>
          <p:cNvPr id="37" name="Textfeld 28">
            <a:extLst>
              <a:ext uri="{FF2B5EF4-FFF2-40B4-BE49-F238E27FC236}">
                <a16:creationId xmlns:a16="http://schemas.microsoft.com/office/drawing/2014/main" id="{A619CD94-9D79-CE9D-FDAB-8D98999E620E}"/>
              </a:ext>
            </a:extLst>
          </p:cNvPr>
          <p:cNvSpPr txBox="1"/>
          <p:nvPr/>
        </p:nvSpPr>
        <p:spPr>
          <a:xfrm>
            <a:off x="8409105" y="3366251"/>
            <a:ext cx="13677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SWITZERLAND</a:t>
            </a:r>
          </a:p>
        </p:txBody>
      </p:sp>
      <p:sp>
        <p:nvSpPr>
          <p:cNvPr id="38" name="Textfeld 30">
            <a:extLst>
              <a:ext uri="{FF2B5EF4-FFF2-40B4-BE49-F238E27FC236}">
                <a16:creationId xmlns:a16="http://schemas.microsoft.com/office/drawing/2014/main" id="{7FF7AF6C-3FAB-10CA-F679-CAF77514DDCD}"/>
              </a:ext>
            </a:extLst>
          </p:cNvPr>
          <p:cNvSpPr txBox="1"/>
          <p:nvPr/>
        </p:nvSpPr>
        <p:spPr>
          <a:xfrm>
            <a:off x="8768878" y="2127620"/>
            <a:ext cx="112996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ITALY</a:t>
            </a:r>
          </a:p>
        </p:txBody>
      </p:sp>
      <p:sp>
        <p:nvSpPr>
          <p:cNvPr id="39" name="Textfeld 32">
            <a:extLst>
              <a:ext uri="{FF2B5EF4-FFF2-40B4-BE49-F238E27FC236}">
                <a16:creationId xmlns:a16="http://schemas.microsoft.com/office/drawing/2014/main" id="{99955A09-B15D-7E2C-5F3A-3286A03A32A2}"/>
              </a:ext>
            </a:extLst>
          </p:cNvPr>
          <p:cNvSpPr txBox="1"/>
          <p:nvPr/>
        </p:nvSpPr>
        <p:spPr>
          <a:xfrm>
            <a:off x="7974945" y="5605869"/>
            <a:ext cx="112996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USA</a:t>
            </a:r>
          </a:p>
        </p:txBody>
      </p:sp>
      <p:sp>
        <p:nvSpPr>
          <p:cNvPr id="54" name="Textfeld 34">
            <a:extLst>
              <a:ext uri="{FF2B5EF4-FFF2-40B4-BE49-F238E27FC236}">
                <a16:creationId xmlns:a16="http://schemas.microsoft.com/office/drawing/2014/main" id="{CEBE57C8-E804-36E2-5DFF-9B723D38DCF7}"/>
              </a:ext>
            </a:extLst>
          </p:cNvPr>
          <p:cNvSpPr txBox="1"/>
          <p:nvPr/>
        </p:nvSpPr>
        <p:spPr>
          <a:xfrm>
            <a:off x="6950871" y="2107961"/>
            <a:ext cx="112996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BENELUX</a:t>
            </a:r>
          </a:p>
        </p:txBody>
      </p:sp>
      <p:sp>
        <p:nvSpPr>
          <p:cNvPr id="59" name="Textfeld 36">
            <a:extLst>
              <a:ext uri="{FF2B5EF4-FFF2-40B4-BE49-F238E27FC236}">
                <a16:creationId xmlns:a16="http://schemas.microsoft.com/office/drawing/2014/main" id="{77BCE5A4-48C7-BCF2-0A19-AFEAD669DE18}"/>
              </a:ext>
            </a:extLst>
          </p:cNvPr>
          <p:cNvSpPr txBox="1"/>
          <p:nvPr/>
        </p:nvSpPr>
        <p:spPr>
          <a:xfrm>
            <a:off x="7123813" y="3367930"/>
            <a:ext cx="112996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SPAIN</a:t>
            </a:r>
          </a:p>
        </p:txBody>
      </p:sp>
      <p:sp>
        <p:nvSpPr>
          <p:cNvPr id="60" name="Textfeld 38">
            <a:extLst>
              <a:ext uri="{FF2B5EF4-FFF2-40B4-BE49-F238E27FC236}">
                <a16:creationId xmlns:a16="http://schemas.microsoft.com/office/drawing/2014/main" id="{C6EBB165-49AF-3CE8-C761-62C5853BCD64}"/>
              </a:ext>
            </a:extLst>
          </p:cNvPr>
          <p:cNvSpPr txBox="1"/>
          <p:nvPr/>
        </p:nvSpPr>
        <p:spPr>
          <a:xfrm>
            <a:off x="6326545" y="5596142"/>
            <a:ext cx="112996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TURKEY</a:t>
            </a:r>
          </a:p>
        </p:txBody>
      </p:sp>
      <p:sp>
        <p:nvSpPr>
          <p:cNvPr id="61" name="Textfeld 9">
            <a:extLst>
              <a:ext uri="{FF2B5EF4-FFF2-40B4-BE49-F238E27FC236}">
                <a16:creationId xmlns:a16="http://schemas.microsoft.com/office/drawing/2014/main" id="{FF5EBF02-B9D8-696F-F22E-134835407248}"/>
              </a:ext>
            </a:extLst>
          </p:cNvPr>
          <p:cNvSpPr txBox="1"/>
          <p:nvPr/>
        </p:nvSpPr>
        <p:spPr>
          <a:xfrm>
            <a:off x="9689138" y="2144038"/>
            <a:ext cx="17957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SWEDEN / NORWAY</a:t>
            </a:r>
          </a:p>
        </p:txBody>
      </p:sp>
      <p:pic>
        <p:nvPicPr>
          <p:cNvPr id="62" name="Grafik 15">
            <a:extLst>
              <a:ext uri="{FF2B5EF4-FFF2-40B4-BE49-F238E27FC236}">
                <a16:creationId xmlns:a16="http://schemas.microsoft.com/office/drawing/2014/main" id="{D35B6A52-8D87-A564-C5B2-F39B380A393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11411" y="3968773"/>
            <a:ext cx="823052" cy="54870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63" name="Textfeld 17">
            <a:extLst>
              <a:ext uri="{FF2B5EF4-FFF2-40B4-BE49-F238E27FC236}">
                <a16:creationId xmlns:a16="http://schemas.microsoft.com/office/drawing/2014/main" id="{5A60B300-1491-A153-2182-2636101A67A8}"/>
              </a:ext>
            </a:extLst>
          </p:cNvPr>
          <p:cNvSpPr txBox="1"/>
          <p:nvPr/>
        </p:nvSpPr>
        <p:spPr>
          <a:xfrm>
            <a:off x="10159715" y="4590719"/>
            <a:ext cx="112996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CHINA</a:t>
            </a:r>
          </a:p>
        </p:txBody>
      </p:sp>
      <p:pic>
        <p:nvPicPr>
          <p:cNvPr id="4096" name="Grafik 29">
            <a:extLst>
              <a:ext uri="{FF2B5EF4-FFF2-40B4-BE49-F238E27FC236}">
                <a16:creationId xmlns:a16="http://schemas.microsoft.com/office/drawing/2014/main" id="{21555BCB-25DB-988F-14A9-25F3D11D9187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8" t="21185" r="57508" b="19037"/>
          <a:stretch/>
        </p:blipFill>
        <p:spPr>
          <a:xfrm>
            <a:off x="9433952" y="4998720"/>
            <a:ext cx="1096342" cy="588199"/>
          </a:xfrm>
          <a:prstGeom prst="rect">
            <a:avLst/>
          </a:prstGeom>
        </p:spPr>
      </p:pic>
      <p:sp>
        <p:nvSpPr>
          <p:cNvPr id="4097" name="Textfeld 31">
            <a:extLst>
              <a:ext uri="{FF2B5EF4-FFF2-40B4-BE49-F238E27FC236}">
                <a16:creationId xmlns:a16="http://schemas.microsoft.com/office/drawing/2014/main" id="{495EE647-197F-CCB4-35AF-0D6F40D2A69B}"/>
              </a:ext>
            </a:extLst>
          </p:cNvPr>
          <p:cNvSpPr txBox="1"/>
          <p:nvPr/>
        </p:nvSpPr>
        <p:spPr>
          <a:xfrm>
            <a:off x="9211396" y="5636587"/>
            <a:ext cx="19538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Worldwide partners</a:t>
            </a:r>
          </a:p>
        </p:txBody>
      </p:sp>
      <p:pic>
        <p:nvPicPr>
          <p:cNvPr id="4099" name="Picture 2">
            <a:extLst>
              <a:ext uri="{FF2B5EF4-FFF2-40B4-BE49-F238E27FC236}">
                <a16:creationId xmlns:a16="http://schemas.microsoft.com/office/drawing/2014/main" id="{3467C370-6AC4-099A-C3F6-9DEFA1A87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670" y="1561066"/>
            <a:ext cx="757383" cy="504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099" descr="A flag with a crescent and a star&#10;&#10;Description automatically generated">
            <a:extLst>
              <a:ext uri="{FF2B5EF4-FFF2-40B4-BE49-F238E27FC236}">
                <a16:creationId xmlns:a16="http://schemas.microsoft.com/office/drawing/2014/main" id="{E3259864-D025-799D-71D4-ABCCBF51CCE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8847" y="5026343"/>
            <a:ext cx="870220" cy="579526"/>
          </a:xfrm>
          <a:prstGeom prst="rect">
            <a:avLst/>
          </a:prstGeom>
        </p:spPr>
      </p:pic>
      <p:pic>
        <p:nvPicPr>
          <p:cNvPr id="4102" name="Picture 2">
            <a:extLst>
              <a:ext uri="{FF2B5EF4-FFF2-40B4-BE49-F238E27FC236}">
                <a16:creationId xmlns:a16="http://schemas.microsoft.com/office/drawing/2014/main" id="{F055CEC9-6BEF-0BCA-DAED-F149E37D90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8943" y="1567695"/>
            <a:ext cx="967988" cy="542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Grafik 4106" descr="Ein Bild, das Text, Screenshot, Rechteck, Muster enthält.&#10;&#10;KI-generierte Inhalte können fehlerhaft sein.">
            <a:extLst>
              <a:ext uri="{FF2B5EF4-FFF2-40B4-BE49-F238E27FC236}">
                <a16:creationId xmlns:a16="http://schemas.microsoft.com/office/drawing/2014/main" id="{E2EAB10B-89EB-CDAE-F989-77B33D238BE5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1" t="8719" r="5999" b="19354"/>
          <a:stretch>
            <a:fillRect/>
          </a:stretch>
        </p:blipFill>
        <p:spPr>
          <a:xfrm>
            <a:off x="6999205" y="3945248"/>
            <a:ext cx="958431" cy="638457"/>
          </a:xfrm>
          <a:prstGeom prst="rect">
            <a:avLst/>
          </a:prstGeom>
        </p:spPr>
      </p:pic>
      <p:pic>
        <p:nvPicPr>
          <p:cNvPr id="12" name="Grafik 4107" descr="Ein Bild, das Screenshot, Text, Logo, Design enthält.&#10;&#10;KI-generierte Inhalte können fehlerhaft sein.">
            <a:extLst>
              <a:ext uri="{FF2B5EF4-FFF2-40B4-BE49-F238E27FC236}">
                <a16:creationId xmlns:a16="http://schemas.microsoft.com/office/drawing/2014/main" id="{0D7E40B7-5B84-1F0F-275E-7D7E291F4860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3" t="7114" r="7354" b="19985"/>
          <a:stretch>
            <a:fillRect/>
          </a:stretch>
        </p:blipFill>
        <p:spPr>
          <a:xfrm>
            <a:off x="8604952" y="3942804"/>
            <a:ext cx="916739" cy="638457"/>
          </a:xfrm>
          <a:prstGeom prst="rect">
            <a:avLst/>
          </a:prstGeom>
        </p:spPr>
      </p:pic>
      <p:sp>
        <p:nvSpPr>
          <p:cNvPr id="14" name="Textfeld 4104">
            <a:extLst>
              <a:ext uri="{FF2B5EF4-FFF2-40B4-BE49-F238E27FC236}">
                <a16:creationId xmlns:a16="http://schemas.microsoft.com/office/drawing/2014/main" id="{84338FAC-1566-6F04-C592-DD44B90F4863}"/>
              </a:ext>
            </a:extLst>
          </p:cNvPr>
          <p:cNvSpPr txBox="1"/>
          <p:nvPr/>
        </p:nvSpPr>
        <p:spPr>
          <a:xfrm>
            <a:off x="6992133" y="4594120"/>
            <a:ext cx="16115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INDONESIA</a:t>
            </a:r>
          </a:p>
        </p:txBody>
      </p:sp>
      <p:sp>
        <p:nvSpPr>
          <p:cNvPr id="17" name="Textfeld 4105">
            <a:extLst>
              <a:ext uri="{FF2B5EF4-FFF2-40B4-BE49-F238E27FC236}">
                <a16:creationId xmlns:a16="http://schemas.microsoft.com/office/drawing/2014/main" id="{6FC4473E-54F9-6F2E-E396-46EFA736B70C}"/>
              </a:ext>
            </a:extLst>
          </p:cNvPr>
          <p:cNvSpPr txBox="1"/>
          <p:nvPr/>
        </p:nvSpPr>
        <p:spPr>
          <a:xfrm>
            <a:off x="8755180" y="4577033"/>
            <a:ext cx="10590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INDIA</a:t>
            </a:r>
          </a:p>
        </p:txBody>
      </p:sp>
      <p:sp>
        <p:nvSpPr>
          <p:cNvPr id="21" name="Textfeld 28">
            <a:extLst>
              <a:ext uri="{FF2B5EF4-FFF2-40B4-BE49-F238E27FC236}">
                <a16:creationId xmlns:a16="http://schemas.microsoft.com/office/drawing/2014/main" id="{A0802510-9AE0-C8AC-B8AA-0230DD5B01C1}"/>
              </a:ext>
            </a:extLst>
          </p:cNvPr>
          <p:cNvSpPr txBox="1"/>
          <p:nvPr/>
        </p:nvSpPr>
        <p:spPr>
          <a:xfrm>
            <a:off x="10155448" y="3347484"/>
            <a:ext cx="13677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POLAND</a:t>
            </a:r>
            <a:endParaRPr lang="en-GB" sz="1200" b="1" noProof="0" dirty="0">
              <a:solidFill>
                <a:schemeClr val="tx1">
                  <a:lumMod val="65000"/>
                  <a:lumOff val="35000"/>
                </a:schemeClr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C957CA0-497C-7633-5F07-8F113AB42F59}"/>
              </a:ext>
            </a:extLst>
          </p:cNvPr>
          <p:cNvSpPr/>
          <p:nvPr/>
        </p:nvSpPr>
        <p:spPr>
          <a:xfrm>
            <a:off x="5243129" y="1365475"/>
            <a:ext cx="6125670" cy="4682919"/>
          </a:xfrm>
          <a:prstGeom prst="rect">
            <a:avLst/>
          </a:prstGeom>
          <a:solidFill>
            <a:schemeClr val="bg2">
              <a:lumMod val="90000"/>
              <a:alpha val="1019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pic>
        <p:nvPicPr>
          <p:cNvPr id="20" name="Afbeelding 19" descr="Flag of Poland - Wikipedia">
            <a:extLst>
              <a:ext uri="{FF2B5EF4-FFF2-40B4-BE49-F238E27FC236}">
                <a16:creationId xmlns:a16="http://schemas.microsoft.com/office/drawing/2014/main" id="{511EB66D-52B6-2D7A-84D1-3A973594AEC7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0078430" y="2774689"/>
            <a:ext cx="898934" cy="563876"/>
          </a:xfrm>
          <a:prstGeom prst="rect">
            <a:avLst/>
          </a:prstGeom>
        </p:spPr>
      </p:pic>
      <p:pic>
        <p:nvPicPr>
          <p:cNvPr id="22" name="Afbeelding 21">
            <a:extLst>
              <a:ext uri="{FF2B5EF4-FFF2-40B4-BE49-F238E27FC236}">
                <a16:creationId xmlns:a16="http://schemas.microsoft.com/office/drawing/2014/main" id="{B4656756-7B17-DD6C-9F34-31820598B8B7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pic>
        <p:nvPicPr>
          <p:cNvPr id="40" name="Afbeelding 39">
            <a:extLst>
              <a:ext uri="{FF2B5EF4-FFF2-40B4-BE49-F238E27FC236}">
                <a16:creationId xmlns:a16="http://schemas.microsoft.com/office/drawing/2014/main" id="{827082F2-347D-46FA-6F70-1D363095D151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 t="19894" b="23585"/>
          <a:stretch>
            <a:fillRect/>
          </a:stretch>
        </p:blipFill>
        <p:spPr>
          <a:xfrm>
            <a:off x="6950871" y="6338756"/>
            <a:ext cx="2956052" cy="417695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1DB43A4E-DD19-4BC1-D22C-77AA4125A9DD}"/>
              </a:ext>
            </a:extLst>
          </p:cNvPr>
          <p:cNvSpPr txBox="1"/>
          <p:nvPr/>
        </p:nvSpPr>
        <p:spPr>
          <a:xfrm>
            <a:off x="6938374" y="5941065"/>
            <a:ext cx="5770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250 Employees worldwide</a:t>
            </a:r>
          </a:p>
        </p:txBody>
      </p:sp>
    </p:spTree>
    <p:extLst>
      <p:ext uri="{BB962C8B-B14F-4D97-AF65-F5344CB8AC3E}">
        <p14:creationId xmlns:p14="http://schemas.microsoft.com/office/powerpoint/2010/main" val="2972577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uppieren 14" hidden="1"/>
          <p:cNvGrpSpPr/>
          <p:nvPr/>
        </p:nvGrpSpPr>
        <p:grpSpPr>
          <a:xfrm>
            <a:off x="6667819" y="2597885"/>
            <a:ext cx="612362" cy="642824"/>
            <a:chOff x="5680575" y="4582475"/>
            <a:chExt cx="738176" cy="718751"/>
          </a:xfrm>
        </p:grpSpPr>
        <p:cxnSp>
          <p:nvCxnSpPr>
            <p:cNvPr id="24" name="Gerade Verbindung 23"/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/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/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/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8" name="Ellipse 27"/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9" name="Ellipse 28"/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30" name="Ellipse 29"/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1AA8D7CC-7A3C-BB9D-005F-D5F67E162C63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Grafik 16" descr="Ein Bild, das drinnen enthält.&#10;&#10;Automatisch generierte Beschreibung">
            <a:extLst>
              <a:ext uri="{FF2B5EF4-FFF2-40B4-BE49-F238E27FC236}">
                <a16:creationId xmlns:a16="http://schemas.microsoft.com/office/drawing/2014/main" id="{DE846668-2BAB-1AFE-352D-70753984D6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" t="-382" r="-455" b="2328"/>
          <a:stretch>
            <a:fillRect/>
          </a:stretch>
        </p:blipFill>
        <p:spPr>
          <a:xfrm>
            <a:off x="2223253" y="350570"/>
            <a:ext cx="9043597" cy="6270501"/>
          </a:xfrm>
          <a:prstGeom prst="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20" name="Untertitel 1">
            <a:extLst>
              <a:ext uri="{FF2B5EF4-FFF2-40B4-BE49-F238E27FC236}">
                <a16:creationId xmlns:a16="http://schemas.microsoft.com/office/drawing/2014/main" id="{58146D55-39C3-8235-9426-2D5760F10758}"/>
              </a:ext>
            </a:extLst>
          </p:cNvPr>
          <p:cNvSpPr txBox="1">
            <a:spLocks/>
          </p:cNvSpPr>
          <p:nvPr/>
        </p:nvSpPr>
        <p:spPr>
          <a:xfrm>
            <a:off x="6580962" y="5228322"/>
            <a:ext cx="3269615" cy="2855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noProof="0" dirty="0">
              <a:solidFill>
                <a:schemeClr val="tx1">
                  <a:lumMod val="65000"/>
                  <a:lumOff val="35000"/>
                </a:schemeClr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indent="0" algn="ctr">
              <a:buNone/>
            </a:pPr>
            <a:endParaRPr lang="en-GB" b="1" noProof="0" dirty="0">
              <a:solidFill>
                <a:schemeClr val="tx1">
                  <a:lumMod val="65000"/>
                  <a:lumOff val="35000"/>
                </a:schemeClr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3" name="Textfeld 2">
            <a:extLst>
              <a:ext uri="{FF2B5EF4-FFF2-40B4-BE49-F238E27FC236}">
                <a16:creationId xmlns:a16="http://schemas.microsoft.com/office/drawing/2014/main" id="{713EF186-E164-9069-C18E-7D3E221D3A7F}"/>
              </a:ext>
            </a:extLst>
          </p:cNvPr>
          <p:cNvSpPr txBox="1"/>
          <p:nvPr/>
        </p:nvSpPr>
        <p:spPr>
          <a:xfrm>
            <a:off x="5169437" y="6077353"/>
            <a:ext cx="5770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Efficiency measurement of compressors</a:t>
            </a:r>
          </a:p>
        </p:txBody>
      </p:sp>
      <p:sp>
        <p:nvSpPr>
          <p:cNvPr id="31" name="Textfeld 5">
            <a:extLst>
              <a:ext uri="{FF2B5EF4-FFF2-40B4-BE49-F238E27FC236}">
                <a16:creationId xmlns:a16="http://schemas.microsoft.com/office/drawing/2014/main" id="{B8EE7FC1-0A31-5550-6CAE-BB4F47E9FC77}"/>
              </a:ext>
            </a:extLst>
          </p:cNvPr>
          <p:cNvSpPr txBox="1"/>
          <p:nvPr/>
        </p:nvSpPr>
        <p:spPr>
          <a:xfrm>
            <a:off x="6344286" y="5575288"/>
            <a:ext cx="477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Quality monitoring according to ISO 8573-1</a:t>
            </a:r>
          </a:p>
        </p:txBody>
      </p:sp>
      <p:sp>
        <p:nvSpPr>
          <p:cNvPr id="40" name="Textfeld 10">
            <a:extLst>
              <a:ext uri="{FF2B5EF4-FFF2-40B4-BE49-F238E27FC236}">
                <a16:creationId xmlns:a16="http://schemas.microsoft.com/office/drawing/2014/main" id="{5F758A54-9371-3F0F-F173-F2D70853FB7D}"/>
              </a:ext>
            </a:extLst>
          </p:cNvPr>
          <p:cNvSpPr txBox="1"/>
          <p:nvPr/>
        </p:nvSpPr>
        <p:spPr>
          <a:xfrm>
            <a:off x="8613966" y="4655367"/>
            <a:ext cx="39303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Flow-/ Consumption management </a:t>
            </a:r>
          </a:p>
        </p:txBody>
      </p:sp>
      <p:sp>
        <p:nvSpPr>
          <p:cNvPr id="41" name="Textfeld 12">
            <a:extLst>
              <a:ext uri="{FF2B5EF4-FFF2-40B4-BE49-F238E27FC236}">
                <a16:creationId xmlns:a16="http://schemas.microsoft.com/office/drawing/2014/main" id="{FD63F725-512C-C817-A2C2-9767A8EE790C}"/>
              </a:ext>
            </a:extLst>
          </p:cNvPr>
          <p:cNvSpPr txBox="1"/>
          <p:nvPr/>
        </p:nvSpPr>
        <p:spPr>
          <a:xfrm>
            <a:off x="9801688" y="4232749"/>
            <a:ext cx="2784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Leakage Management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AB9D6E9-8DEF-FD08-C1E9-3B1D912F17A3}"/>
              </a:ext>
            </a:extLst>
          </p:cNvPr>
          <p:cNvSpPr/>
          <p:nvPr/>
        </p:nvSpPr>
        <p:spPr>
          <a:xfrm rot="2556747">
            <a:off x="10069084" y="744386"/>
            <a:ext cx="1962544" cy="11884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8A3579A7-240E-D06A-3F9D-6D529AC8F295}"/>
              </a:ext>
            </a:extLst>
          </p:cNvPr>
          <p:cNvSpPr/>
          <p:nvPr/>
        </p:nvSpPr>
        <p:spPr>
          <a:xfrm rot="20436423">
            <a:off x="6559564" y="1819877"/>
            <a:ext cx="1419917" cy="113735"/>
          </a:xfrm>
          <a:prstGeom prst="rightArrow">
            <a:avLst/>
          </a:prstGeom>
          <a:solidFill>
            <a:srgbClr val="21A592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318D8867-0182-0CD4-C39B-01D9AC7225FE}"/>
              </a:ext>
            </a:extLst>
          </p:cNvPr>
          <p:cNvSpPr/>
          <p:nvPr/>
        </p:nvSpPr>
        <p:spPr>
          <a:xfrm rot="9650564">
            <a:off x="4831944" y="2428525"/>
            <a:ext cx="1352233" cy="135002"/>
          </a:xfrm>
          <a:prstGeom prst="rightArrow">
            <a:avLst/>
          </a:prstGeom>
          <a:solidFill>
            <a:srgbClr val="21A592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6672072-17F4-4B87-75F3-C52A4EACFC10}"/>
              </a:ext>
            </a:extLst>
          </p:cNvPr>
          <p:cNvSpPr txBox="1"/>
          <p:nvPr/>
        </p:nvSpPr>
        <p:spPr>
          <a:xfrm rot="20455434">
            <a:off x="4864780" y="2108248"/>
            <a:ext cx="13420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noProof="0" dirty="0">
                <a:solidFill>
                  <a:srgbClr val="21A59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Generation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D27049-ADA7-1969-AFFF-A1908A5AA2A7}"/>
              </a:ext>
            </a:extLst>
          </p:cNvPr>
          <p:cNvSpPr txBox="1"/>
          <p:nvPr/>
        </p:nvSpPr>
        <p:spPr>
          <a:xfrm rot="20491923">
            <a:off x="6346615" y="1524111"/>
            <a:ext cx="15648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noProof="0" dirty="0">
                <a:solidFill>
                  <a:srgbClr val="21A59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Consumption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0B64B1-05AC-00D6-0BCB-3F61CE3C37CB}"/>
              </a:ext>
            </a:extLst>
          </p:cNvPr>
          <p:cNvSpPr txBox="1"/>
          <p:nvPr/>
        </p:nvSpPr>
        <p:spPr>
          <a:xfrm>
            <a:off x="584845" y="1102391"/>
            <a:ext cx="6254336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Clr>
                <a:srgbClr val="21A592"/>
              </a:buClr>
              <a:buFont typeface="Wingdings" panose="05000000000000000000" pitchFamily="2" charset="2"/>
              <a:buChar char="Ø"/>
            </a:pPr>
            <a:r>
              <a:rPr lang="en-GB" sz="2200" noProof="0" dirty="0">
                <a:solidFill>
                  <a:srgbClr val="009982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70% Compressed air</a:t>
            </a:r>
          </a:p>
          <a:p>
            <a:pPr marL="285750" indent="-285750">
              <a:buClr>
                <a:srgbClr val="21A592"/>
              </a:buClr>
              <a:buFont typeface="Wingdings" panose="05000000000000000000" pitchFamily="2" charset="2"/>
              <a:buChar char="Ø"/>
            </a:pPr>
            <a:r>
              <a:rPr lang="en-GB" sz="2200" noProof="0" dirty="0">
                <a:solidFill>
                  <a:srgbClr val="009982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27% Other gases like: </a:t>
            </a:r>
          </a:p>
          <a:p>
            <a:pPr lvl="1">
              <a:buClr>
                <a:srgbClr val="21A592"/>
              </a:buClr>
            </a:pPr>
            <a:r>
              <a:rPr lang="en-GB" sz="2200" noProof="0" dirty="0">
                <a:solidFill>
                  <a:srgbClr val="009982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N2; CO</a:t>
            </a:r>
            <a:r>
              <a:rPr lang="en-GB" sz="2200" baseline="-25000" noProof="0" dirty="0">
                <a:solidFill>
                  <a:srgbClr val="009982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2</a:t>
            </a:r>
            <a:r>
              <a:rPr lang="en-GB" sz="2200" noProof="0" dirty="0">
                <a:solidFill>
                  <a:srgbClr val="009982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; H</a:t>
            </a:r>
            <a:r>
              <a:rPr lang="en-GB" sz="2200" baseline="-25000" noProof="0" dirty="0">
                <a:solidFill>
                  <a:srgbClr val="009982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2</a:t>
            </a:r>
            <a:r>
              <a:rPr lang="en-GB" sz="2200" noProof="0" dirty="0">
                <a:solidFill>
                  <a:srgbClr val="009982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;</a:t>
            </a:r>
            <a:r>
              <a:rPr lang="en-GB" sz="2200" baseline="-25000" noProof="0" dirty="0">
                <a:solidFill>
                  <a:srgbClr val="009982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 </a:t>
            </a:r>
            <a:r>
              <a:rPr lang="en-GB" sz="2200" noProof="0" dirty="0">
                <a:solidFill>
                  <a:srgbClr val="009982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N</a:t>
            </a:r>
            <a:r>
              <a:rPr lang="en-GB" sz="2200" baseline="-25000" noProof="0" dirty="0">
                <a:solidFill>
                  <a:srgbClr val="009982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2</a:t>
            </a:r>
            <a:r>
              <a:rPr lang="en-GB" sz="2200" noProof="0" dirty="0">
                <a:solidFill>
                  <a:srgbClr val="009982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O; CH</a:t>
            </a:r>
            <a:r>
              <a:rPr lang="en-GB" sz="2200" baseline="-25000" noProof="0" dirty="0">
                <a:solidFill>
                  <a:srgbClr val="009982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4</a:t>
            </a:r>
            <a:r>
              <a:rPr lang="en-GB" sz="2200" noProof="0" dirty="0">
                <a:solidFill>
                  <a:srgbClr val="009982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; </a:t>
            </a:r>
            <a:r>
              <a:rPr lang="en-GB" sz="2200" noProof="0" dirty="0" err="1">
                <a:solidFill>
                  <a:srgbClr val="009982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Ar</a:t>
            </a:r>
            <a:r>
              <a:rPr lang="en-GB" sz="2200" noProof="0" dirty="0">
                <a:solidFill>
                  <a:srgbClr val="009982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; O</a:t>
            </a:r>
            <a:r>
              <a:rPr lang="en-GB" sz="2200" baseline="-25000" noProof="0" dirty="0">
                <a:solidFill>
                  <a:srgbClr val="009982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2</a:t>
            </a:r>
            <a:r>
              <a:rPr lang="en-GB" sz="2200" noProof="0" dirty="0">
                <a:solidFill>
                  <a:srgbClr val="009982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, ...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A592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GB" sz="2200" noProof="0" dirty="0">
                <a:solidFill>
                  <a:srgbClr val="009982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2% Humidity sensors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A592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GB" sz="2200" noProof="0" dirty="0">
                <a:solidFill>
                  <a:srgbClr val="009982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1</a:t>
            </a: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srgbClr val="009982"/>
                </a:solidFill>
                <a:effectLst/>
                <a:uLnTx/>
                <a:uFillTx/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% Steam</a:t>
            </a:r>
          </a:p>
          <a:p>
            <a:pPr lvl="1">
              <a:buClr>
                <a:srgbClr val="21A592"/>
              </a:buClr>
            </a:pPr>
            <a:endParaRPr lang="en-GB" noProof="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Lato" panose="020F0502020204030203" pitchFamily="34" charset="0"/>
              <a:cs typeface="Arial" panose="020B0604020202020204" pitchFamily="34" charset="0"/>
            </a:endParaRP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A8594EDF-FEBA-BBE1-67E7-F319E7B9A43E}"/>
              </a:ext>
            </a:extLst>
          </p:cNvPr>
          <p:cNvSpPr/>
          <p:nvPr/>
        </p:nvSpPr>
        <p:spPr>
          <a:xfrm rot="2778952">
            <a:off x="8148181" y="4073958"/>
            <a:ext cx="245716" cy="93616"/>
          </a:xfrm>
          <a:prstGeom prst="rightArrow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A8DE2A32-3F43-4755-7438-D1336F7BF76B}"/>
              </a:ext>
            </a:extLst>
          </p:cNvPr>
          <p:cNvSpPr/>
          <p:nvPr/>
        </p:nvSpPr>
        <p:spPr>
          <a:xfrm rot="13628678">
            <a:off x="6511936" y="2379503"/>
            <a:ext cx="245716" cy="93616"/>
          </a:xfrm>
          <a:prstGeom prst="rightArrow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pic>
        <p:nvPicPr>
          <p:cNvPr id="14" name="Afbeelding 13">
            <a:extLst>
              <a:ext uri="{FF2B5EF4-FFF2-40B4-BE49-F238E27FC236}">
                <a16:creationId xmlns:a16="http://schemas.microsoft.com/office/drawing/2014/main" id="{B2E8F89A-18F0-5C16-DC2A-56E2465A13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sp>
        <p:nvSpPr>
          <p:cNvPr id="17" name="TextBox 8">
            <a:extLst>
              <a:ext uri="{FF2B5EF4-FFF2-40B4-BE49-F238E27FC236}">
                <a16:creationId xmlns:a16="http://schemas.microsoft.com/office/drawing/2014/main" id="{FE5E11CA-79FB-54E2-B801-5E96FFD67294}"/>
              </a:ext>
            </a:extLst>
          </p:cNvPr>
          <p:cNvSpPr txBox="1"/>
          <p:nvPr/>
        </p:nvSpPr>
        <p:spPr>
          <a:xfrm>
            <a:off x="472595" y="72919"/>
            <a:ext cx="7431885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b="1" cap="all" noProof="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introduction</a:t>
            </a:r>
            <a:endParaRPr kumimoji="0" lang="en-GB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dirty="0">
                <a:solidFill>
                  <a:srgbClr val="0099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measuring solutions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Foliennummernplatzhalter 2047">
            <a:extLst>
              <a:ext uri="{FF2B5EF4-FFF2-40B4-BE49-F238E27FC236}">
                <a16:creationId xmlns:a16="http://schemas.microsoft.com/office/drawing/2014/main" id="{E16DF8C4-1B2C-001E-6CFD-F07AB03EE6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16633" y="6499971"/>
            <a:ext cx="1266891" cy="270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6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9440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1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3D12EA-DA60-C593-4437-1383BA8EBF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99763662-3B81-8F11-5A9F-256DC656B8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7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903CA053-8FFF-7CF6-B425-7284304525EC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FBEACB17-121D-8B29-3219-4FCEB42F675D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3AB105F0-3EC7-966C-7962-FEDAC800B474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D9BFE339-3419-62B9-0D7F-AC3F1A83C869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28595BD7-C7C3-9C5A-B1A5-6619695174E1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DA389F2F-D902-BE5E-378A-28B9D1E61C35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F2B0BC23-4EEB-D899-6739-86C35BF74486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556042B1-8046-A517-F412-08DA0E971BFE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68C27FA2-36A8-BFD1-6814-E9FAC6C29526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3" name="Afbeelding 32">
            <a:extLst>
              <a:ext uri="{FF2B5EF4-FFF2-40B4-BE49-F238E27FC236}">
                <a16:creationId xmlns:a16="http://schemas.microsoft.com/office/drawing/2014/main" id="{540BC859-9FE8-D6FB-BE05-BA7C7870EF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pic>
        <p:nvPicPr>
          <p:cNvPr id="3" name="Picture 2" descr="Leak Detectors for Compressed Air and Gases Leak Detection | CS INSTRUMENTS">
            <a:extLst>
              <a:ext uri="{FF2B5EF4-FFF2-40B4-BE49-F238E27FC236}">
                <a16:creationId xmlns:a16="http://schemas.microsoft.com/office/drawing/2014/main" id="{0EE1D6DC-67AB-BE3E-8DEE-770CBA8A6E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3842" y="1832066"/>
            <a:ext cx="3193868" cy="3193868"/>
          </a:xfrm>
          <a:prstGeom prst="rect">
            <a:avLst/>
          </a:prstGeom>
        </p:spPr>
      </p:pic>
      <p:sp>
        <p:nvSpPr>
          <p:cNvPr id="39" name="Tekstvak 38">
            <a:extLst>
              <a:ext uri="{FF2B5EF4-FFF2-40B4-BE49-F238E27FC236}">
                <a16:creationId xmlns:a16="http://schemas.microsoft.com/office/drawing/2014/main" id="{A2C92956-BA4C-BCD1-C46C-A599147E37B0}"/>
              </a:ext>
            </a:extLst>
          </p:cNvPr>
          <p:cNvSpPr txBox="1"/>
          <p:nvPr/>
        </p:nvSpPr>
        <p:spPr>
          <a:xfrm>
            <a:off x="9062272" y="5365043"/>
            <a:ext cx="1266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45 dB</a:t>
            </a:r>
          </a:p>
          <a:p>
            <a:r>
              <a:rPr lang="en-GB" dirty="0">
                <a:solidFill>
                  <a:schemeClr val="bg1"/>
                </a:solidFill>
              </a:rPr>
              <a:t>€ 10,1/y</a:t>
            </a:r>
            <a:endParaRPr lang="nl-BE" dirty="0">
              <a:solidFill>
                <a:schemeClr val="bg1"/>
              </a:solidFill>
            </a:endParaRPr>
          </a:p>
        </p:txBody>
      </p:sp>
      <p:sp>
        <p:nvSpPr>
          <p:cNvPr id="5" name="TextBox 8">
            <a:extLst>
              <a:ext uri="{FF2B5EF4-FFF2-40B4-BE49-F238E27FC236}">
                <a16:creationId xmlns:a16="http://schemas.microsoft.com/office/drawing/2014/main" id="{E9A80D42-3555-A275-ECE8-74E69C802011}"/>
              </a:ext>
            </a:extLst>
          </p:cNvPr>
          <p:cNvSpPr txBox="1"/>
          <p:nvPr/>
        </p:nvSpPr>
        <p:spPr>
          <a:xfrm>
            <a:off x="472595" y="72919"/>
            <a:ext cx="7431885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b="1" cap="all" noProof="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introduction</a:t>
            </a:r>
            <a:endParaRPr kumimoji="0" lang="en-GB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all" spc="0" normalizeH="0" noProof="0" dirty="0">
                <a:ln>
                  <a:noFill/>
                </a:ln>
                <a:solidFill>
                  <a:srgbClr val="00998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Leak detection history</a:t>
            </a:r>
          </a:p>
        </p:txBody>
      </p:sp>
      <p:pic>
        <p:nvPicPr>
          <p:cNvPr id="8" name="Picture 2" descr="Q:\Bilder\Fotos Messgeräte\LD 400\LD 400 mit Kopfhörer_20_klein.jpg">
            <a:extLst>
              <a:ext uri="{FF2B5EF4-FFF2-40B4-BE49-F238E27FC236}">
                <a16:creationId xmlns:a16="http://schemas.microsoft.com/office/drawing/2014/main" id="{5B45AEC5-463A-F8B4-501E-3F467BEC4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672" y="2062792"/>
            <a:ext cx="2348852" cy="300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A4BAAB13-B050-1ACD-9610-DF5468635AC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21501"/>
          <a:stretch>
            <a:fillRect/>
          </a:stretch>
        </p:blipFill>
        <p:spPr>
          <a:xfrm>
            <a:off x="4236615" y="2062792"/>
            <a:ext cx="3004928" cy="2679588"/>
          </a:xfrm>
          <a:prstGeom prst="rect">
            <a:avLst/>
          </a:prstGeom>
        </p:spPr>
      </p:pic>
      <p:sp>
        <p:nvSpPr>
          <p:cNvPr id="11" name="TextBox 31">
            <a:extLst>
              <a:ext uri="{FF2B5EF4-FFF2-40B4-BE49-F238E27FC236}">
                <a16:creationId xmlns:a16="http://schemas.microsoft.com/office/drawing/2014/main" id="{42790113-7BF0-BC98-3056-C4BA750D2C7F}"/>
              </a:ext>
            </a:extLst>
          </p:cNvPr>
          <p:cNvSpPr txBox="1"/>
          <p:nvPr/>
        </p:nvSpPr>
        <p:spPr>
          <a:xfrm>
            <a:off x="4443631" y="5211154"/>
            <a:ext cx="282255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00C4A8"/>
                </a:solidFill>
                <a:latin typeface="+mj-lt"/>
              </a:rPr>
              <a:t>LD500</a:t>
            </a:r>
          </a:p>
          <a:p>
            <a:pPr algn="ctr"/>
            <a:r>
              <a:rPr lang="en-GB" sz="3200" b="1" noProof="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2013</a:t>
            </a:r>
            <a:endParaRPr lang="en-GB" sz="3200" noProof="0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2" name="TextBox 31">
            <a:extLst>
              <a:ext uri="{FF2B5EF4-FFF2-40B4-BE49-F238E27FC236}">
                <a16:creationId xmlns:a16="http://schemas.microsoft.com/office/drawing/2014/main" id="{3385ED04-F802-A01A-00A2-09CB31E8B332}"/>
              </a:ext>
            </a:extLst>
          </p:cNvPr>
          <p:cNvSpPr txBox="1"/>
          <p:nvPr/>
        </p:nvSpPr>
        <p:spPr>
          <a:xfrm>
            <a:off x="800019" y="5211154"/>
            <a:ext cx="282255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00C4A8"/>
                </a:solidFill>
                <a:latin typeface="+mj-lt"/>
              </a:rPr>
              <a:t>LD300</a:t>
            </a:r>
          </a:p>
          <a:p>
            <a:pPr algn="ctr"/>
            <a:r>
              <a:rPr lang="en-GB" sz="3200" b="1" noProof="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2006</a:t>
            </a:r>
            <a:endParaRPr lang="en-GB" sz="3200" noProof="0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3" name="TextBox 31">
            <a:extLst>
              <a:ext uri="{FF2B5EF4-FFF2-40B4-BE49-F238E27FC236}">
                <a16:creationId xmlns:a16="http://schemas.microsoft.com/office/drawing/2014/main" id="{8101F12D-C4D0-B763-2811-19E7A6E1F3E5}"/>
              </a:ext>
            </a:extLst>
          </p:cNvPr>
          <p:cNvSpPr txBox="1"/>
          <p:nvPr/>
        </p:nvSpPr>
        <p:spPr>
          <a:xfrm>
            <a:off x="8442795" y="5211154"/>
            <a:ext cx="282255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00C4A8"/>
                </a:solidFill>
                <a:latin typeface="+mj-lt"/>
              </a:rPr>
              <a:t>LC600</a:t>
            </a:r>
          </a:p>
          <a:p>
            <a:pPr algn="ctr"/>
            <a:r>
              <a:rPr lang="en-GB" sz="3200" b="1" noProof="0" dirty="0">
                <a:solidFill>
                  <a:srgbClr val="009982"/>
                </a:solidFill>
                <a:latin typeface="+mj-lt"/>
              </a:rPr>
              <a:t>2025</a:t>
            </a:r>
            <a:endParaRPr lang="en-GB" sz="3200" noProof="0" dirty="0">
              <a:solidFill>
                <a:srgbClr val="009982"/>
              </a:solidFill>
              <a:latin typeface="+mj-lt"/>
            </a:endParaRPr>
          </a:p>
        </p:txBody>
      </p:sp>
      <p:cxnSp>
        <p:nvCxnSpPr>
          <p:cNvPr id="17" name="Rechte verbindingslijn met pijl 16">
            <a:extLst>
              <a:ext uri="{FF2B5EF4-FFF2-40B4-BE49-F238E27FC236}">
                <a16:creationId xmlns:a16="http://schemas.microsoft.com/office/drawing/2014/main" id="{EA4B64C5-D490-CA5D-F452-A66C99398675}"/>
              </a:ext>
            </a:extLst>
          </p:cNvPr>
          <p:cNvCxnSpPr>
            <a:cxnSpLocks/>
            <a:stCxn id="12" idx="1"/>
          </p:cNvCxnSpPr>
          <p:nvPr/>
        </p:nvCxnSpPr>
        <p:spPr>
          <a:xfrm>
            <a:off x="800019" y="5749763"/>
            <a:ext cx="10720087" cy="5812"/>
          </a:xfrm>
          <a:prstGeom prst="straightConnector1">
            <a:avLst/>
          </a:prstGeom>
          <a:ln w="57150">
            <a:solidFill>
              <a:srgbClr val="00C4A8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9" name="Afbeelding 18">
            <a:extLst>
              <a:ext uri="{FF2B5EF4-FFF2-40B4-BE49-F238E27FC236}">
                <a16:creationId xmlns:a16="http://schemas.microsoft.com/office/drawing/2014/main" id="{EB3DB9A2-DD75-EC29-F425-3CF54AFB699A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19894" b="23585"/>
          <a:stretch>
            <a:fillRect/>
          </a:stretch>
        </p:blipFill>
        <p:spPr>
          <a:xfrm>
            <a:off x="8442795" y="6396094"/>
            <a:ext cx="2956052" cy="41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722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66C1C5-BF91-ADB8-471F-FE7734AA5D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B8E27703-C2F9-6335-12F9-27AEE8EC58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t>8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5E6E1E37-A1FA-6F25-6079-BD7C1D0CB999}"/>
              </a:ext>
            </a:extLst>
          </p:cNvPr>
          <p:cNvGrpSpPr/>
          <p:nvPr/>
        </p:nvGrpSpPr>
        <p:grpSpPr>
          <a:xfrm>
            <a:off x="6667819" y="2597885"/>
            <a:ext cx="612362" cy="642824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68FEA316-2850-EF3B-5DB2-1742886F047F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625DD3C4-8A10-F88A-1A75-957EAFF3ECC1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4817CC41-5DAF-58AE-56D4-2D3B88FA45BC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E56DF508-92D6-F026-BB5E-C7178CAE8936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D45AC597-6080-382A-3449-E7522FDFB61E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64C7C898-71D8-C614-9DC0-EC00E29A4C25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B896160A-D20A-B03D-6E26-4B89922E887D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0BDAB015-FBE7-97D2-CDB7-BF53624380C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8B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78E5CC7-4A82-65C7-57B3-4779C469C044}"/>
              </a:ext>
            </a:extLst>
          </p:cNvPr>
          <p:cNvSpPr/>
          <p:nvPr/>
        </p:nvSpPr>
        <p:spPr>
          <a:xfrm>
            <a:off x="309033" y="224366"/>
            <a:ext cx="11607801" cy="6392333"/>
          </a:xfrm>
          <a:prstGeom prst="roundRect">
            <a:avLst/>
          </a:prstGeom>
          <a:solidFill>
            <a:srgbClr val="00C4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4C79DA-30E2-3E2D-0B1C-BEB380C960F0}"/>
              </a:ext>
            </a:extLst>
          </p:cNvPr>
          <p:cNvSpPr txBox="1"/>
          <p:nvPr/>
        </p:nvSpPr>
        <p:spPr>
          <a:xfrm>
            <a:off x="610675" y="1457279"/>
            <a:ext cx="10651374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ts val="3600"/>
              </a:lnSpc>
              <a:buClr>
                <a:schemeClr val="bg1">
                  <a:lumMod val="95000"/>
                </a:schemeClr>
              </a:buClr>
            </a:pPr>
            <a:endParaRPr lang="en-GB" sz="2800" b="1" noProof="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lvl="1">
              <a:lnSpc>
                <a:spcPts val="3600"/>
              </a:lnSpc>
              <a:buClr>
                <a:schemeClr val="bg1">
                  <a:lumMod val="95000"/>
                </a:schemeClr>
              </a:buClr>
            </a:pPr>
            <a:endParaRPr lang="en-GB" sz="2800" b="1" noProof="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indent="0">
              <a:buNone/>
            </a:pPr>
            <a:endParaRPr lang="en-GB" sz="200" b="1" noProof="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DBE3D3-D3C0-F449-98CF-1201A4EFBB65}"/>
              </a:ext>
            </a:extLst>
          </p:cNvPr>
          <p:cNvSpPr txBox="1"/>
          <p:nvPr/>
        </p:nvSpPr>
        <p:spPr>
          <a:xfrm>
            <a:off x="1089466" y="581774"/>
            <a:ext cx="10452096" cy="58703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chemeClr val="bg1">
                  <a:lumMod val="95000"/>
                </a:schemeClr>
              </a:buClr>
            </a:pPr>
            <a:r>
              <a:rPr lang="en-GB" sz="3000" b="1" u="sng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AGENDA</a:t>
            </a:r>
          </a:p>
          <a:p>
            <a:pPr>
              <a:lnSpc>
                <a:spcPct val="150000"/>
              </a:lnSpc>
              <a:buClr>
                <a:schemeClr val="bg1">
                  <a:lumMod val="95000"/>
                </a:schemeClr>
              </a:buClr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LEAK MANAGEMENT to reduce your energy costs</a:t>
            </a:r>
          </a:p>
          <a:p>
            <a:pPr>
              <a:lnSpc>
                <a:spcPct val="150000"/>
              </a:lnSpc>
              <a:buClr>
                <a:schemeClr val="bg1">
                  <a:lumMod val="95000"/>
                </a:schemeClr>
              </a:buClr>
            </a:pPr>
            <a:endParaRPr lang="en-GB" sz="2800" b="1" cap="all" noProof="0" dirty="0">
              <a:solidFill>
                <a:schemeClr val="bg1"/>
              </a:solidFill>
              <a:latin typeface="Arial" panose="020B0604020202020204" pitchFamily="34" charset="0"/>
              <a:ea typeface="Lato" panose="020F0502020204030203" pitchFamily="34" charset="0"/>
              <a:cs typeface="Arial" panose="020B0604020202020204" pitchFamily="34" charset="0"/>
            </a:endParaRP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introduction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Why start finding leaks?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How to find leaks?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Document and manage your savings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Insights in leak and energy management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endParaRPr lang="en-GB" sz="2800" b="1" cap="all" noProof="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110D5516-B909-BBAC-C582-B7AAE74F45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3578" y="296135"/>
            <a:ext cx="2556500" cy="72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092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82"/>
    </mc:Choice>
    <mc:Fallback xmlns="">
      <p:transition spd="slow" advTm="215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indefinite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7BB86E-0EBC-F1ED-A0F1-F40330B7C4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troomdiagram: Handmatige invoer 39">
            <a:extLst>
              <a:ext uri="{FF2B5EF4-FFF2-40B4-BE49-F238E27FC236}">
                <a16:creationId xmlns:a16="http://schemas.microsoft.com/office/drawing/2014/main" id="{E1F6F909-1DE7-DD3D-DB13-D3C913FF42F8}"/>
              </a:ext>
            </a:extLst>
          </p:cNvPr>
          <p:cNvSpPr/>
          <p:nvPr/>
        </p:nvSpPr>
        <p:spPr>
          <a:xfrm rot="5400000" flipV="1">
            <a:off x="7473895" y="-2151216"/>
            <a:ext cx="6889440" cy="11191875"/>
          </a:xfrm>
          <a:prstGeom prst="flowChartManualInput">
            <a:avLst/>
          </a:prstGeom>
          <a:solidFill>
            <a:srgbClr val="00C4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DCDC9008-83F0-6ADA-05C9-9D9B7C43BF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9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1348F4A1-D396-0D76-BC55-2AD1DA45A94C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7F6814C8-A386-3B1B-5A55-CD3863B0DB85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92BCE5ED-484B-F06F-9A98-8C474305EE59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72E84FCF-26CA-72CF-1916-78787DEBCACF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4FD83A6B-504B-BFD2-5690-D05C0A56A75E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C9F68C12-1D07-8984-9C0B-FD5DD202466A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6D6366D6-9C93-7725-ACCF-6F4FC5F73329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DC49771A-EF1A-C630-284D-3DC02EC02A41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B496DF5B-BFF6-D1BC-DD6F-6587220087B2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3FD99B48-A652-BEE0-F15F-DE5E737F1150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WHY START FINDING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Compressed air cost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51" name="Afbeelding 50">
            <a:extLst>
              <a:ext uri="{FF2B5EF4-FFF2-40B4-BE49-F238E27FC236}">
                <a16:creationId xmlns:a16="http://schemas.microsoft.com/office/drawing/2014/main" id="{9ED40749-4452-1A3B-87EB-13382BB09C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546" y="1350093"/>
            <a:ext cx="4383578" cy="3287684"/>
          </a:xfrm>
          <a:prstGeom prst="rect">
            <a:avLst/>
          </a:prstGeom>
        </p:spPr>
      </p:pic>
      <p:sp>
        <p:nvSpPr>
          <p:cNvPr id="52" name="Tekstvak 51">
            <a:extLst>
              <a:ext uri="{FF2B5EF4-FFF2-40B4-BE49-F238E27FC236}">
                <a16:creationId xmlns:a16="http://schemas.microsoft.com/office/drawing/2014/main" id="{31E58467-3A21-6461-810D-E374B9DFB107}"/>
              </a:ext>
            </a:extLst>
          </p:cNvPr>
          <p:cNvSpPr txBox="1"/>
          <p:nvPr/>
        </p:nvSpPr>
        <p:spPr>
          <a:xfrm rot="21158976">
            <a:off x="1286621" y="4201893"/>
            <a:ext cx="23259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i="1" noProof="0" dirty="0">
                <a:solidFill>
                  <a:schemeClr val="bg2">
                    <a:lumMod val="75000"/>
                  </a:schemeClr>
                </a:solidFill>
              </a:rPr>
              <a:t>Illustrative image</a:t>
            </a:r>
          </a:p>
        </p:txBody>
      </p:sp>
      <p:sp>
        <p:nvSpPr>
          <p:cNvPr id="54" name="Tekstvak 53">
            <a:extLst>
              <a:ext uri="{FF2B5EF4-FFF2-40B4-BE49-F238E27FC236}">
                <a16:creationId xmlns:a16="http://schemas.microsoft.com/office/drawing/2014/main" id="{8382089F-EC4C-D915-9217-FBAFC3D3D172}"/>
              </a:ext>
            </a:extLst>
          </p:cNvPr>
          <p:cNvSpPr txBox="1"/>
          <p:nvPr/>
        </p:nvSpPr>
        <p:spPr>
          <a:xfrm>
            <a:off x="6823080" y="2993935"/>
            <a:ext cx="548624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noProof="0" dirty="0">
                <a:solidFill>
                  <a:schemeClr val="bg1"/>
                </a:solidFill>
              </a:rPr>
              <a:t>105 kW * 8500 h/y * €0,20 / kWh</a:t>
            </a:r>
          </a:p>
          <a:p>
            <a:endParaRPr lang="en-GB" sz="2800" b="1" noProof="0" dirty="0">
              <a:solidFill>
                <a:schemeClr val="bg1"/>
              </a:solidFill>
            </a:endParaRPr>
          </a:p>
          <a:p>
            <a:r>
              <a:rPr lang="en-GB" sz="2800" b="1" noProof="0" dirty="0">
                <a:solidFill>
                  <a:schemeClr val="bg1"/>
                </a:solidFill>
              </a:rPr>
              <a:t>Energy cost / year = €178.500</a:t>
            </a:r>
          </a:p>
          <a:p>
            <a:endParaRPr lang="en-GB" sz="2800" b="1" noProof="0" dirty="0">
              <a:solidFill>
                <a:schemeClr val="bg1"/>
              </a:solidFill>
            </a:endParaRPr>
          </a:p>
        </p:txBody>
      </p:sp>
      <p:sp>
        <p:nvSpPr>
          <p:cNvPr id="56" name="ZoneTexte 37">
            <a:extLst>
              <a:ext uri="{FF2B5EF4-FFF2-40B4-BE49-F238E27FC236}">
                <a16:creationId xmlns:a16="http://schemas.microsoft.com/office/drawing/2014/main" id="{D2EE0FBA-91AE-8B75-A096-65C0B07DAF66}"/>
              </a:ext>
            </a:extLst>
          </p:cNvPr>
          <p:cNvSpPr txBox="1"/>
          <p:nvPr/>
        </p:nvSpPr>
        <p:spPr>
          <a:xfrm>
            <a:off x="1217296" y="4926803"/>
            <a:ext cx="4539559" cy="3393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00"/>
              </a:lnSpc>
            </a:pPr>
            <a:r>
              <a:rPr lang="en-GB" sz="2800" b="1" noProof="0" dirty="0">
                <a:solidFill>
                  <a:prstClr val="black">
                    <a:lumMod val="50000"/>
                    <a:lumOff val="50000"/>
                  </a:prstClr>
                </a:solidFill>
              </a:rPr>
              <a:t>90 kW compressor</a:t>
            </a:r>
          </a:p>
          <a:p>
            <a:pPr marL="342900" indent="-342900">
              <a:lnSpc>
                <a:spcPts val="1200"/>
              </a:lnSpc>
              <a:buFont typeface="Wingdings" panose="05000000000000000000" pitchFamily="2" charset="2"/>
              <a:buChar char="Ø"/>
            </a:pPr>
            <a:endParaRPr lang="en-GB" sz="2400" b="1" noProof="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pic>
        <p:nvPicPr>
          <p:cNvPr id="57" name="Afbeelding 56" descr="Electricity Symbol PNG">
            <a:extLst>
              <a:ext uri="{FF2B5EF4-FFF2-40B4-BE49-F238E27FC236}">
                <a16:creationId xmlns:a16="http://schemas.microsoft.com/office/drawing/2014/main" id="{68976EB7-ABAD-BA9F-5819-1DEF671E85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1342888" y="5150439"/>
            <a:ext cx="774452" cy="483560"/>
          </a:xfrm>
          <a:prstGeom prst="rect">
            <a:avLst/>
          </a:prstGeom>
        </p:spPr>
      </p:pic>
      <p:sp>
        <p:nvSpPr>
          <p:cNvPr id="58" name="Tekstvak 57">
            <a:extLst>
              <a:ext uri="{FF2B5EF4-FFF2-40B4-BE49-F238E27FC236}">
                <a16:creationId xmlns:a16="http://schemas.microsoft.com/office/drawing/2014/main" id="{95B81468-4B82-5322-902A-1832397A55F5}"/>
              </a:ext>
            </a:extLst>
          </p:cNvPr>
          <p:cNvSpPr txBox="1"/>
          <p:nvPr/>
        </p:nvSpPr>
        <p:spPr>
          <a:xfrm>
            <a:off x="1940235" y="5174865"/>
            <a:ext cx="28667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noProof="0" dirty="0">
                <a:solidFill>
                  <a:schemeClr val="bg2">
                    <a:lumMod val="50000"/>
                  </a:schemeClr>
                </a:solidFill>
              </a:rPr>
              <a:t>105 kW</a:t>
            </a: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n-GB" b="1" noProof="0" dirty="0">
                <a:solidFill>
                  <a:schemeClr val="bg2">
                    <a:lumMod val="50000"/>
                  </a:schemeClr>
                </a:solidFill>
              </a:rPr>
              <a:t>8500 h / year</a:t>
            </a: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n-GB" b="1" noProof="0" dirty="0">
                <a:solidFill>
                  <a:schemeClr val="bg2">
                    <a:lumMod val="50000"/>
                  </a:schemeClr>
                </a:solidFill>
              </a:rPr>
              <a:t>€0,20 / kWh</a:t>
            </a: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60" name="Afbeelding 59" descr="471,800+ Time Icon Stock Illustrations, Royalty-Free Vector Graphics &amp; Clip  Art - iStock | Business icons, Icon set, Finance icons">
            <a:extLst>
              <a:ext uri="{FF2B5EF4-FFF2-40B4-BE49-F238E27FC236}">
                <a16:creationId xmlns:a16="http://schemas.microsoft.com/office/drawing/2014/main" id="{C740CA50-24AA-4536-57F8-9C4C08F9B6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4661" y="5736444"/>
            <a:ext cx="408752" cy="408752"/>
          </a:xfrm>
          <a:prstGeom prst="rect">
            <a:avLst/>
          </a:prstGeom>
        </p:spPr>
      </p:pic>
      <p:pic>
        <p:nvPicPr>
          <p:cNvPr id="61" name="Afbeelding 60" descr="Euro price tag - Free commerce icons">
            <a:extLst>
              <a:ext uri="{FF2B5EF4-FFF2-40B4-BE49-F238E27FC236}">
                <a16:creationId xmlns:a16="http://schemas.microsoft.com/office/drawing/2014/main" id="{572276B4-B51D-B26F-1209-3CD9F7AC00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4505" y="6247641"/>
            <a:ext cx="418908" cy="418908"/>
          </a:xfrm>
          <a:prstGeom prst="rect">
            <a:avLst/>
          </a:prstGeom>
        </p:spPr>
      </p:pic>
      <p:pic>
        <p:nvPicPr>
          <p:cNvPr id="3" name="Afbeelding 2">
            <a:extLst>
              <a:ext uri="{FF2B5EF4-FFF2-40B4-BE49-F238E27FC236}">
                <a16:creationId xmlns:a16="http://schemas.microsoft.com/office/drawing/2014/main" id="{D3D20DFD-5A1F-FD4F-995E-C7F957D09DD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556500" cy="72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8694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597166-8777-0326-BDD6-53DCAC6AC0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troomdiagram: Handmatige invoer 30">
            <a:extLst>
              <a:ext uri="{FF2B5EF4-FFF2-40B4-BE49-F238E27FC236}">
                <a16:creationId xmlns:a16="http://schemas.microsoft.com/office/drawing/2014/main" id="{31F7B7EB-7D8A-B726-0EF2-0C438DD5336A}"/>
              </a:ext>
            </a:extLst>
          </p:cNvPr>
          <p:cNvSpPr/>
          <p:nvPr/>
        </p:nvSpPr>
        <p:spPr>
          <a:xfrm rot="5400000" flipV="1">
            <a:off x="7473895" y="-2151216"/>
            <a:ext cx="6889440" cy="11191875"/>
          </a:xfrm>
          <a:prstGeom prst="flowChartManualInput">
            <a:avLst/>
          </a:prstGeom>
          <a:solidFill>
            <a:srgbClr val="00C4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C52D429-2DF1-FAFA-1673-8C47CF9714F7}"/>
              </a:ext>
            </a:extLst>
          </p:cNvPr>
          <p:cNvSpPr/>
          <p:nvPr/>
        </p:nvSpPr>
        <p:spPr>
          <a:xfrm>
            <a:off x="492369" y="4387623"/>
            <a:ext cx="3835515" cy="1130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4BE2AECD-F3C1-7A71-2A1E-05EF05B275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1F5B4AEB-3DEB-0CA9-03E7-6F08A5E19B25}"/>
              </a:ext>
            </a:extLst>
          </p:cNvPr>
          <p:cNvGrpSpPr/>
          <p:nvPr/>
        </p:nvGrpSpPr>
        <p:grpSpPr>
          <a:xfrm>
            <a:off x="6667819" y="2597885"/>
            <a:ext cx="612362" cy="642824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5B5F7C75-21B2-691C-6BC8-DA3639E2F0D3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B10D0AC9-CC7C-E161-C0EB-6299FD9EC3B0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39FE46AA-ACD3-5AEF-A090-CFF38C6C2276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54791025-33D7-0B7A-B03A-CDE582C12B74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4C741654-0CE2-E034-8467-FFABEC308214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39F0AC6E-A439-90E6-9916-B4D6AB290A09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D59F7FE0-0AC0-752B-DA25-902208A88D03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77991050-6A8B-F403-740E-D96F819D07EF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8">
            <a:extLst>
              <a:ext uri="{FF2B5EF4-FFF2-40B4-BE49-F238E27FC236}">
                <a16:creationId xmlns:a16="http://schemas.microsoft.com/office/drawing/2014/main" id="{055E7F74-9AF4-D77B-B84C-962E23F34EB3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WHY START FINDING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Compressed air cost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EF90EEA2-2C69-9089-781B-450308AB91A7}"/>
              </a:ext>
            </a:extLst>
          </p:cNvPr>
          <p:cNvSpPr/>
          <p:nvPr/>
        </p:nvSpPr>
        <p:spPr>
          <a:xfrm>
            <a:off x="2614465" y="2033982"/>
            <a:ext cx="1392448" cy="9123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hthoek 2">
            <a:extLst>
              <a:ext uri="{FF2B5EF4-FFF2-40B4-BE49-F238E27FC236}">
                <a16:creationId xmlns:a16="http://schemas.microsoft.com/office/drawing/2014/main" id="{B6D361EA-D6A1-5F58-73B0-D1DC66C8D5E5}"/>
              </a:ext>
            </a:extLst>
          </p:cNvPr>
          <p:cNvSpPr/>
          <p:nvPr/>
        </p:nvSpPr>
        <p:spPr>
          <a:xfrm>
            <a:off x="2614465" y="2033982"/>
            <a:ext cx="1392448" cy="9123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7CB3175-12FE-E031-10AB-A5C26A99D296}"/>
              </a:ext>
            </a:extLst>
          </p:cNvPr>
          <p:cNvSpPr/>
          <p:nvPr/>
        </p:nvSpPr>
        <p:spPr>
          <a:xfrm>
            <a:off x="2903065" y="4916608"/>
            <a:ext cx="1263316" cy="2005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54E0AE04-2366-B57D-2B70-A886D6B23226}"/>
              </a:ext>
            </a:extLst>
          </p:cNvPr>
          <p:cNvSpPr/>
          <p:nvPr/>
        </p:nvSpPr>
        <p:spPr>
          <a:xfrm>
            <a:off x="3060217" y="4700032"/>
            <a:ext cx="1263316" cy="2005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8" name="Rectangle 20">
            <a:extLst>
              <a:ext uri="{FF2B5EF4-FFF2-40B4-BE49-F238E27FC236}">
                <a16:creationId xmlns:a16="http://schemas.microsoft.com/office/drawing/2014/main" id="{8A858660-FC6F-A68E-B118-6AE4C4D809CE}"/>
              </a:ext>
            </a:extLst>
          </p:cNvPr>
          <p:cNvSpPr/>
          <p:nvPr/>
        </p:nvSpPr>
        <p:spPr>
          <a:xfrm>
            <a:off x="3293676" y="3019131"/>
            <a:ext cx="1889339" cy="359483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id="{29B34478-DBD2-BED5-85ED-B4AC5DE9C2EA}"/>
              </a:ext>
            </a:extLst>
          </p:cNvPr>
          <p:cNvSpPr/>
          <p:nvPr/>
        </p:nvSpPr>
        <p:spPr>
          <a:xfrm>
            <a:off x="369277" y="2781032"/>
            <a:ext cx="1889339" cy="359483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2" name="Chart 22">
            <a:extLst>
              <a:ext uri="{FF2B5EF4-FFF2-40B4-BE49-F238E27FC236}">
                <a16:creationId xmlns:a16="http://schemas.microsoft.com/office/drawing/2014/main" id="{79C5CC22-0DF9-D2F0-7622-ACD3644E7C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22561759"/>
              </p:ext>
            </p:extLst>
          </p:nvPr>
        </p:nvGraphicFramePr>
        <p:xfrm>
          <a:off x="776855" y="2388455"/>
          <a:ext cx="3661488" cy="35137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ZoneTexte 29">
            <a:extLst>
              <a:ext uri="{FF2B5EF4-FFF2-40B4-BE49-F238E27FC236}">
                <a16:creationId xmlns:a16="http://schemas.microsoft.com/office/drawing/2014/main" id="{0BD04E88-591D-8689-2F44-BA166DD054E4}"/>
              </a:ext>
            </a:extLst>
          </p:cNvPr>
          <p:cNvSpPr txBox="1"/>
          <p:nvPr/>
        </p:nvSpPr>
        <p:spPr>
          <a:xfrm>
            <a:off x="799849" y="2430695"/>
            <a:ext cx="153081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b="1" noProof="0" dirty="0">
                <a:solidFill>
                  <a:srgbClr val="058B7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cost</a:t>
            </a:r>
            <a:endParaRPr lang="en-GB" noProof="0" dirty="0">
              <a:solidFill>
                <a:srgbClr val="058B7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ZoneTexte 36">
            <a:extLst>
              <a:ext uri="{FF2B5EF4-FFF2-40B4-BE49-F238E27FC236}">
                <a16:creationId xmlns:a16="http://schemas.microsoft.com/office/drawing/2014/main" id="{5FE8B81B-675B-E721-3748-3636B7F48B86}"/>
              </a:ext>
            </a:extLst>
          </p:cNvPr>
          <p:cNvSpPr txBox="1"/>
          <p:nvPr/>
        </p:nvSpPr>
        <p:spPr>
          <a:xfrm>
            <a:off x="3015994" y="2360057"/>
            <a:ext cx="3259959" cy="1679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00"/>
              </a:lnSpc>
            </a:pPr>
            <a:r>
              <a:rPr lang="en-GB" b="1" noProof="0" dirty="0">
                <a:solidFill>
                  <a:srgbClr val="FFC000">
                    <a:lumMod val="50000"/>
                  </a:srgbClr>
                </a:solidFill>
              </a:rPr>
              <a:t>Initial purchase</a:t>
            </a:r>
            <a:endParaRPr lang="en-GB" noProof="0" dirty="0">
              <a:solidFill>
                <a:srgbClr val="FFC000">
                  <a:lumMod val="50000"/>
                </a:srgbClr>
              </a:solidFill>
            </a:endParaRPr>
          </a:p>
        </p:txBody>
      </p:sp>
      <p:sp>
        <p:nvSpPr>
          <p:cNvPr id="19" name="ZoneTexte 37">
            <a:extLst>
              <a:ext uri="{FF2B5EF4-FFF2-40B4-BE49-F238E27FC236}">
                <a16:creationId xmlns:a16="http://schemas.microsoft.com/office/drawing/2014/main" id="{505E1007-CD22-76F9-3F52-4A68BF4138CF}"/>
              </a:ext>
            </a:extLst>
          </p:cNvPr>
          <p:cNvSpPr txBox="1"/>
          <p:nvPr/>
        </p:nvSpPr>
        <p:spPr>
          <a:xfrm>
            <a:off x="4292821" y="3123761"/>
            <a:ext cx="1608960" cy="1679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00"/>
              </a:lnSpc>
            </a:pPr>
            <a:r>
              <a:rPr lang="en-GB" b="1" noProof="0" dirty="0">
                <a:solidFill>
                  <a:prstClr val="black">
                    <a:lumMod val="50000"/>
                    <a:lumOff val="50000"/>
                  </a:prstClr>
                </a:solidFill>
              </a:rPr>
              <a:t>Maintenance</a:t>
            </a:r>
          </a:p>
        </p:txBody>
      </p:sp>
      <p:sp>
        <p:nvSpPr>
          <p:cNvPr id="20" name="ZoneTexte 38">
            <a:extLst>
              <a:ext uri="{FF2B5EF4-FFF2-40B4-BE49-F238E27FC236}">
                <a16:creationId xmlns:a16="http://schemas.microsoft.com/office/drawing/2014/main" id="{8613359A-27D6-EE4F-184C-A22252D2C9F4}"/>
              </a:ext>
            </a:extLst>
          </p:cNvPr>
          <p:cNvSpPr txBox="1"/>
          <p:nvPr/>
        </p:nvSpPr>
        <p:spPr>
          <a:xfrm>
            <a:off x="1836383" y="3012282"/>
            <a:ext cx="603298" cy="211399"/>
          </a:xfrm>
          <a:prstGeom prst="rect">
            <a:avLst/>
          </a:prstGeom>
          <a:noFill/>
        </p:spPr>
        <p:txBody>
          <a:bodyPr wrap="none" lIns="36000" tIns="36000" rIns="36000" bIns="0" rtlCol="0">
            <a:spAutoFit/>
          </a:bodyPr>
          <a:lstStyle/>
          <a:p>
            <a:pPr algn="ctr">
              <a:lnSpc>
                <a:spcPts val="1200"/>
              </a:lnSpc>
            </a:pPr>
            <a:r>
              <a:rPr lang="en-GB" b="1" noProof="0" dirty="0">
                <a:solidFill>
                  <a:prstClr val="white"/>
                </a:solidFill>
                <a:latin typeface="Open Sans"/>
              </a:rPr>
              <a:t>80 %</a:t>
            </a:r>
            <a:endParaRPr lang="en-GB" noProof="0" dirty="0">
              <a:solidFill>
                <a:prstClr val="white"/>
              </a:solidFill>
              <a:latin typeface="Open Sans"/>
            </a:endParaRPr>
          </a:p>
        </p:txBody>
      </p:sp>
      <p:sp>
        <p:nvSpPr>
          <p:cNvPr id="21" name="ZoneTexte 39">
            <a:extLst>
              <a:ext uri="{FF2B5EF4-FFF2-40B4-BE49-F238E27FC236}">
                <a16:creationId xmlns:a16="http://schemas.microsoft.com/office/drawing/2014/main" id="{05EF7299-BE74-F895-2EF4-5E698D3E2818}"/>
              </a:ext>
            </a:extLst>
          </p:cNvPr>
          <p:cNvSpPr txBox="1"/>
          <p:nvPr/>
        </p:nvSpPr>
        <p:spPr>
          <a:xfrm>
            <a:off x="2659120" y="2827954"/>
            <a:ext cx="603298" cy="211399"/>
          </a:xfrm>
          <a:prstGeom prst="rect">
            <a:avLst/>
          </a:prstGeom>
          <a:noFill/>
        </p:spPr>
        <p:txBody>
          <a:bodyPr wrap="none" lIns="36000" tIns="36000" rIns="36000" bIns="0" rtlCol="0">
            <a:spAutoFit/>
          </a:bodyPr>
          <a:lstStyle/>
          <a:p>
            <a:pPr algn="ctr">
              <a:lnSpc>
                <a:spcPts val="1200"/>
              </a:lnSpc>
            </a:pPr>
            <a:r>
              <a:rPr lang="en-GB" b="1" noProof="0" dirty="0">
                <a:solidFill>
                  <a:prstClr val="white"/>
                </a:solidFill>
                <a:latin typeface="Open Sans"/>
              </a:rPr>
              <a:t>11 %</a:t>
            </a:r>
            <a:endParaRPr lang="en-GB" noProof="0" dirty="0">
              <a:solidFill>
                <a:prstClr val="white"/>
              </a:solidFill>
              <a:latin typeface="Open Sans"/>
            </a:endParaRPr>
          </a:p>
        </p:txBody>
      </p:sp>
      <p:sp>
        <p:nvSpPr>
          <p:cNvPr id="22" name="ZoneTexte 40">
            <a:extLst>
              <a:ext uri="{FF2B5EF4-FFF2-40B4-BE49-F238E27FC236}">
                <a16:creationId xmlns:a16="http://schemas.microsoft.com/office/drawing/2014/main" id="{0A3C0EFB-5BD6-1F84-AE77-400626603E40}"/>
              </a:ext>
            </a:extLst>
          </p:cNvPr>
          <p:cNvSpPr txBox="1"/>
          <p:nvPr/>
        </p:nvSpPr>
        <p:spPr>
          <a:xfrm>
            <a:off x="3403838" y="3282357"/>
            <a:ext cx="471851" cy="211399"/>
          </a:xfrm>
          <a:prstGeom prst="rect">
            <a:avLst/>
          </a:prstGeom>
          <a:noFill/>
        </p:spPr>
        <p:txBody>
          <a:bodyPr wrap="none" lIns="36000" tIns="36000" rIns="36000" bIns="0" rtlCol="0">
            <a:spAutoFit/>
          </a:bodyPr>
          <a:lstStyle/>
          <a:p>
            <a:pPr algn="ctr">
              <a:lnSpc>
                <a:spcPts val="1200"/>
              </a:lnSpc>
            </a:pPr>
            <a:r>
              <a:rPr lang="en-GB" b="1" noProof="0" dirty="0">
                <a:solidFill>
                  <a:prstClr val="white"/>
                </a:solidFill>
                <a:latin typeface="Open Sans"/>
              </a:rPr>
              <a:t>9 %</a:t>
            </a:r>
            <a:endParaRPr lang="en-GB" noProof="0" dirty="0">
              <a:solidFill>
                <a:prstClr val="white"/>
              </a:solidFill>
              <a:latin typeface="Open Sans"/>
            </a:endParaRPr>
          </a:p>
        </p:txBody>
      </p:sp>
      <p:pic>
        <p:nvPicPr>
          <p:cNvPr id="33" name="Graphic 32" descr="Electric Tower outline">
            <a:extLst>
              <a:ext uri="{FF2B5EF4-FFF2-40B4-BE49-F238E27FC236}">
                <a16:creationId xmlns:a16="http://schemas.microsoft.com/office/drawing/2014/main" id="{E2A17BE6-8EFF-83BC-5581-9C8A4B93416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49743" y="4436493"/>
            <a:ext cx="1859025" cy="1859025"/>
          </a:xfrm>
          <a:prstGeom prst="rect">
            <a:avLst/>
          </a:prstGeom>
        </p:spPr>
      </p:pic>
      <p:pic>
        <p:nvPicPr>
          <p:cNvPr id="34" name="Graphic 33" descr="Renewable Energy outline">
            <a:extLst>
              <a:ext uri="{FF2B5EF4-FFF2-40B4-BE49-F238E27FC236}">
                <a16:creationId xmlns:a16="http://schemas.microsoft.com/office/drawing/2014/main" id="{EF58B345-72BB-9C53-B616-D5E48545B20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888263" y="5760428"/>
            <a:ext cx="914400" cy="914400"/>
          </a:xfrm>
          <a:prstGeom prst="rect">
            <a:avLst/>
          </a:prstGeom>
        </p:spPr>
      </p:pic>
      <p:sp>
        <p:nvSpPr>
          <p:cNvPr id="35" name="Tekstvak 34">
            <a:extLst>
              <a:ext uri="{FF2B5EF4-FFF2-40B4-BE49-F238E27FC236}">
                <a16:creationId xmlns:a16="http://schemas.microsoft.com/office/drawing/2014/main" id="{146A6727-5A24-2809-A6E1-50C33613FC80}"/>
              </a:ext>
            </a:extLst>
          </p:cNvPr>
          <p:cNvSpPr txBox="1"/>
          <p:nvPr/>
        </p:nvSpPr>
        <p:spPr>
          <a:xfrm>
            <a:off x="7160812" y="2115846"/>
            <a:ext cx="47848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noProof="0" dirty="0">
                <a:solidFill>
                  <a:schemeClr val="bg1"/>
                </a:solidFill>
              </a:rPr>
              <a:t>On average, compressed air makes 5 - 30% of plant energy costs </a:t>
            </a:r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B10B69D6-4A7D-FDAD-26B2-72030CFAC7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556500" cy="72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406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A3BF12-478F-F7A0-800C-E6960805C4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troomdiagram: Handmatige invoer 39">
            <a:extLst>
              <a:ext uri="{FF2B5EF4-FFF2-40B4-BE49-F238E27FC236}">
                <a16:creationId xmlns:a16="http://schemas.microsoft.com/office/drawing/2014/main" id="{9C93E894-E960-D894-E25F-5E4707E4A446}"/>
              </a:ext>
            </a:extLst>
          </p:cNvPr>
          <p:cNvSpPr/>
          <p:nvPr/>
        </p:nvSpPr>
        <p:spPr>
          <a:xfrm rot="5400000" flipV="1">
            <a:off x="7473895" y="-2151216"/>
            <a:ext cx="6889440" cy="11191875"/>
          </a:xfrm>
          <a:prstGeom prst="flowChartManualInput">
            <a:avLst/>
          </a:prstGeom>
          <a:solidFill>
            <a:srgbClr val="00C4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CE9EBBF8-E46C-E5FA-AF5B-DD184E968D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11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0D76940D-2E27-1A81-F733-0346C86A7132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78667A9A-6871-45E8-BB33-DD0AB96590C7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D3B4DBA1-FE85-6A3F-520D-AE5429958D3E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DE4857EE-F84C-508E-DA38-9E6946FE1D7E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A86A71AF-BFCC-FD44-036A-C3BC3981D2AA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EE6C746B-287D-6AEB-DD8A-2B97AD32F883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8119E189-2688-4750-AAB3-274EE572607A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68508D21-E18F-4B9E-A3F0-AB9B166DEAEE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59D50C3C-112B-1EF6-D712-1AC8157077A2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E7948EC9-B02D-94EA-848F-496314FAE52D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WHY START FINDING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Compressed air cost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51" name="Afbeelding 50">
            <a:extLst>
              <a:ext uri="{FF2B5EF4-FFF2-40B4-BE49-F238E27FC236}">
                <a16:creationId xmlns:a16="http://schemas.microsoft.com/office/drawing/2014/main" id="{65E56D51-4EE3-34EC-48BA-A805BB692D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546" y="1350093"/>
            <a:ext cx="4383578" cy="3287684"/>
          </a:xfrm>
          <a:prstGeom prst="rect">
            <a:avLst/>
          </a:prstGeom>
        </p:spPr>
      </p:pic>
      <p:sp>
        <p:nvSpPr>
          <p:cNvPr id="52" name="Tekstvak 51">
            <a:extLst>
              <a:ext uri="{FF2B5EF4-FFF2-40B4-BE49-F238E27FC236}">
                <a16:creationId xmlns:a16="http://schemas.microsoft.com/office/drawing/2014/main" id="{8F0369C8-A3FB-8AE3-B055-6C6CB49234E4}"/>
              </a:ext>
            </a:extLst>
          </p:cNvPr>
          <p:cNvSpPr txBox="1"/>
          <p:nvPr/>
        </p:nvSpPr>
        <p:spPr>
          <a:xfrm rot="21158976">
            <a:off x="1286621" y="4201893"/>
            <a:ext cx="23259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i="1" noProof="0" dirty="0">
                <a:solidFill>
                  <a:schemeClr val="bg2">
                    <a:lumMod val="75000"/>
                  </a:schemeClr>
                </a:solidFill>
              </a:rPr>
              <a:t>Illustrative image</a:t>
            </a:r>
          </a:p>
        </p:txBody>
      </p:sp>
      <p:sp>
        <p:nvSpPr>
          <p:cNvPr id="54" name="Tekstvak 53">
            <a:extLst>
              <a:ext uri="{FF2B5EF4-FFF2-40B4-BE49-F238E27FC236}">
                <a16:creationId xmlns:a16="http://schemas.microsoft.com/office/drawing/2014/main" id="{792067ED-B56B-065C-E7C8-108193AD6DBE}"/>
              </a:ext>
            </a:extLst>
          </p:cNvPr>
          <p:cNvSpPr txBox="1"/>
          <p:nvPr/>
        </p:nvSpPr>
        <p:spPr>
          <a:xfrm>
            <a:off x="6823080" y="2993935"/>
            <a:ext cx="5486242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noProof="0" dirty="0">
                <a:solidFill>
                  <a:schemeClr val="bg1"/>
                </a:solidFill>
              </a:rPr>
              <a:t>105 kW * 8500 h/y * €0,20 / kWh</a:t>
            </a:r>
          </a:p>
          <a:p>
            <a:endParaRPr lang="en-GB" sz="2800" b="1" noProof="0" dirty="0">
              <a:solidFill>
                <a:schemeClr val="bg1"/>
              </a:solidFill>
            </a:endParaRPr>
          </a:p>
          <a:p>
            <a:r>
              <a:rPr lang="en-GB" sz="2800" b="1" noProof="0" dirty="0">
                <a:solidFill>
                  <a:schemeClr val="bg1"/>
                </a:solidFill>
              </a:rPr>
              <a:t>Energy cost / year = €178.500</a:t>
            </a:r>
          </a:p>
          <a:p>
            <a:endParaRPr lang="en-GB" sz="2800" b="1" noProof="0" dirty="0">
              <a:solidFill>
                <a:schemeClr val="bg1"/>
              </a:solidFill>
            </a:endParaRPr>
          </a:p>
          <a:p>
            <a:r>
              <a:rPr lang="en-GB" sz="2800" b="1" noProof="0" dirty="0">
                <a:solidFill>
                  <a:schemeClr val="bg1"/>
                </a:solidFill>
              </a:rPr>
              <a:t>Total cost / year = </a:t>
            </a:r>
          </a:p>
          <a:p>
            <a:r>
              <a:rPr lang="en-GB" sz="4400" b="1" noProof="0" dirty="0">
                <a:solidFill>
                  <a:schemeClr val="bg1"/>
                </a:solidFill>
              </a:rPr>
              <a:t>€223.125</a:t>
            </a:r>
          </a:p>
        </p:txBody>
      </p:sp>
      <p:sp>
        <p:nvSpPr>
          <p:cNvPr id="56" name="ZoneTexte 37">
            <a:extLst>
              <a:ext uri="{FF2B5EF4-FFF2-40B4-BE49-F238E27FC236}">
                <a16:creationId xmlns:a16="http://schemas.microsoft.com/office/drawing/2014/main" id="{4863AB74-1C28-A6AC-CAAB-0EED426E0D4D}"/>
              </a:ext>
            </a:extLst>
          </p:cNvPr>
          <p:cNvSpPr txBox="1"/>
          <p:nvPr/>
        </p:nvSpPr>
        <p:spPr>
          <a:xfrm>
            <a:off x="1217296" y="4926803"/>
            <a:ext cx="4539559" cy="3393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00"/>
              </a:lnSpc>
            </a:pPr>
            <a:r>
              <a:rPr lang="en-GB" sz="2800" b="1" noProof="0" dirty="0">
                <a:solidFill>
                  <a:prstClr val="black">
                    <a:lumMod val="50000"/>
                    <a:lumOff val="50000"/>
                  </a:prstClr>
                </a:solidFill>
              </a:rPr>
              <a:t>90 kW compressor</a:t>
            </a:r>
          </a:p>
          <a:p>
            <a:pPr marL="342900" indent="-342900">
              <a:lnSpc>
                <a:spcPts val="1200"/>
              </a:lnSpc>
              <a:buFont typeface="Wingdings" panose="05000000000000000000" pitchFamily="2" charset="2"/>
              <a:buChar char="Ø"/>
            </a:pPr>
            <a:endParaRPr lang="en-GB" sz="2400" b="1" noProof="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pic>
        <p:nvPicPr>
          <p:cNvPr id="57" name="Afbeelding 56" descr="Electricity Symbol PNG">
            <a:extLst>
              <a:ext uri="{FF2B5EF4-FFF2-40B4-BE49-F238E27FC236}">
                <a16:creationId xmlns:a16="http://schemas.microsoft.com/office/drawing/2014/main" id="{DEFBB639-829A-1D06-A223-1299A05D72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1342888" y="5150439"/>
            <a:ext cx="774452" cy="483560"/>
          </a:xfrm>
          <a:prstGeom prst="rect">
            <a:avLst/>
          </a:prstGeom>
        </p:spPr>
      </p:pic>
      <p:sp>
        <p:nvSpPr>
          <p:cNvPr id="58" name="Tekstvak 57">
            <a:extLst>
              <a:ext uri="{FF2B5EF4-FFF2-40B4-BE49-F238E27FC236}">
                <a16:creationId xmlns:a16="http://schemas.microsoft.com/office/drawing/2014/main" id="{7A0A14EA-7C5F-A37C-70C2-7DCFBADB10E6}"/>
              </a:ext>
            </a:extLst>
          </p:cNvPr>
          <p:cNvSpPr txBox="1"/>
          <p:nvPr/>
        </p:nvSpPr>
        <p:spPr>
          <a:xfrm>
            <a:off x="1940235" y="5174865"/>
            <a:ext cx="28667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noProof="0" dirty="0">
                <a:solidFill>
                  <a:schemeClr val="bg2">
                    <a:lumMod val="50000"/>
                  </a:schemeClr>
                </a:solidFill>
              </a:rPr>
              <a:t>105 kW</a:t>
            </a: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n-GB" b="1" noProof="0" dirty="0">
                <a:solidFill>
                  <a:schemeClr val="bg2">
                    <a:lumMod val="50000"/>
                  </a:schemeClr>
                </a:solidFill>
              </a:rPr>
              <a:t>8500 h / year</a:t>
            </a: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n-GB" b="1" noProof="0" dirty="0">
                <a:solidFill>
                  <a:schemeClr val="bg2">
                    <a:lumMod val="50000"/>
                  </a:schemeClr>
                </a:solidFill>
              </a:rPr>
              <a:t>€0,20 / kWh</a:t>
            </a: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60" name="Afbeelding 59" descr="471,800+ Time Icon Stock Illustrations, Royalty-Free Vector Graphics &amp; Clip  Art - iStock | Business icons, Icon set, Finance icons">
            <a:extLst>
              <a:ext uri="{FF2B5EF4-FFF2-40B4-BE49-F238E27FC236}">
                <a16:creationId xmlns:a16="http://schemas.microsoft.com/office/drawing/2014/main" id="{B7ECCDD4-5AA2-BAC5-7695-851C514A7E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4661" y="5736444"/>
            <a:ext cx="408752" cy="408752"/>
          </a:xfrm>
          <a:prstGeom prst="rect">
            <a:avLst/>
          </a:prstGeom>
        </p:spPr>
      </p:pic>
      <p:pic>
        <p:nvPicPr>
          <p:cNvPr id="61" name="Afbeelding 60" descr="Euro price tag - Free commerce icons">
            <a:extLst>
              <a:ext uri="{FF2B5EF4-FFF2-40B4-BE49-F238E27FC236}">
                <a16:creationId xmlns:a16="http://schemas.microsoft.com/office/drawing/2014/main" id="{8F185923-7C43-72F0-9D56-02BD5C27DC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4505" y="6247641"/>
            <a:ext cx="418908" cy="418908"/>
          </a:xfrm>
          <a:prstGeom prst="rect">
            <a:avLst/>
          </a:prstGeom>
        </p:spPr>
      </p:pic>
      <p:pic>
        <p:nvPicPr>
          <p:cNvPr id="63" name="Afbeelding 62">
            <a:extLst>
              <a:ext uri="{FF2B5EF4-FFF2-40B4-BE49-F238E27FC236}">
                <a16:creationId xmlns:a16="http://schemas.microsoft.com/office/drawing/2014/main" id="{13B3B29F-9817-751D-C672-5E9D5740CD3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36146" y="1420975"/>
            <a:ext cx="1806090" cy="1283028"/>
          </a:xfrm>
          <a:prstGeom prst="rect">
            <a:avLst/>
          </a:prstGeom>
        </p:spPr>
      </p:pic>
      <p:pic>
        <p:nvPicPr>
          <p:cNvPr id="2050" name="Afbeelding 2049">
            <a:extLst>
              <a:ext uri="{FF2B5EF4-FFF2-40B4-BE49-F238E27FC236}">
                <a16:creationId xmlns:a16="http://schemas.microsoft.com/office/drawing/2014/main" id="{6B494C8B-DD60-BD22-B2F2-9819A06826A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556500" cy="72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5612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12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/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/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/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/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/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/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/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/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1AA8D7CC-7A3C-BB9D-005F-D5F67E162C63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A0E96AE7-D9C7-6821-1603-4D8283D5D8C5}"/>
              </a:ext>
            </a:extLst>
          </p:cNvPr>
          <p:cNvSpPr/>
          <p:nvPr/>
        </p:nvSpPr>
        <p:spPr>
          <a:xfrm>
            <a:off x="6126747" y="756748"/>
            <a:ext cx="1392448" cy="9123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EC20190-6442-DD36-8FB5-5D4C8D9AF12A}"/>
              </a:ext>
            </a:extLst>
          </p:cNvPr>
          <p:cNvSpPr/>
          <p:nvPr/>
        </p:nvSpPr>
        <p:spPr>
          <a:xfrm>
            <a:off x="1406166" y="2932009"/>
            <a:ext cx="1914476" cy="221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12" name="Rechthoek 2">
            <a:extLst>
              <a:ext uri="{FF2B5EF4-FFF2-40B4-BE49-F238E27FC236}">
                <a16:creationId xmlns:a16="http://schemas.microsoft.com/office/drawing/2014/main" id="{4CAFFF1A-C5C9-115F-516D-24BDC7C829D7}"/>
              </a:ext>
            </a:extLst>
          </p:cNvPr>
          <p:cNvSpPr/>
          <p:nvPr/>
        </p:nvSpPr>
        <p:spPr>
          <a:xfrm>
            <a:off x="6126747" y="756748"/>
            <a:ext cx="1392448" cy="9123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" name="Arrow: Right 18">
            <a:extLst>
              <a:ext uri="{FF2B5EF4-FFF2-40B4-BE49-F238E27FC236}">
                <a16:creationId xmlns:a16="http://schemas.microsoft.com/office/drawing/2014/main" id="{6FC81873-5F77-FC4F-2B73-9739F24E60D8}"/>
              </a:ext>
            </a:extLst>
          </p:cNvPr>
          <p:cNvSpPr/>
          <p:nvPr/>
        </p:nvSpPr>
        <p:spPr>
          <a:xfrm>
            <a:off x="3470451" y="3240722"/>
            <a:ext cx="5552024" cy="1243108"/>
          </a:xfrm>
          <a:prstGeom prst="rightArrow">
            <a:avLst>
              <a:gd name="adj1" fmla="val 50000"/>
              <a:gd name="adj2" fmla="val 72744"/>
            </a:avLst>
          </a:prstGeom>
          <a:solidFill>
            <a:srgbClr val="058B7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srgbClr val="009982"/>
              </a:solidFill>
            </a:endParaRPr>
          </a:p>
        </p:txBody>
      </p:sp>
      <p:sp>
        <p:nvSpPr>
          <p:cNvPr id="31" name="Arrow: Bent 30">
            <a:extLst>
              <a:ext uri="{FF2B5EF4-FFF2-40B4-BE49-F238E27FC236}">
                <a16:creationId xmlns:a16="http://schemas.microsoft.com/office/drawing/2014/main" id="{FF5472AD-BA22-7F60-2C9F-B2C658FC8E6D}"/>
              </a:ext>
            </a:extLst>
          </p:cNvPr>
          <p:cNvSpPr/>
          <p:nvPr/>
        </p:nvSpPr>
        <p:spPr>
          <a:xfrm rot="5400000" flipH="1">
            <a:off x="4931776" y="698109"/>
            <a:ext cx="1484304" cy="4216950"/>
          </a:xfrm>
          <a:prstGeom prst="bentArrow">
            <a:avLst>
              <a:gd name="adj1" fmla="val 9181"/>
              <a:gd name="adj2" fmla="val 17514"/>
              <a:gd name="adj3" fmla="val 25000"/>
              <a:gd name="adj4" fmla="val 43750"/>
            </a:avLst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schemeClr val="tx1"/>
              </a:solidFill>
            </a:endParaRPr>
          </a:p>
        </p:txBody>
      </p:sp>
      <p:sp>
        <p:nvSpPr>
          <p:cNvPr id="33" name="Arrow: Bent 32">
            <a:extLst>
              <a:ext uri="{FF2B5EF4-FFF2-40B4-BE49-F238E27FC236}">
                <a16:creationId xmlns:a16="http://schemas.microsoft.com/office/drawing/2014/main" id="{C32E9470-0DBF-C578-7EE5-0B00703E6AA4}"/>
              </a:ext>
            </a:extLst>
          </p:cNvPr>
          <p:cNvSpPr/>
          <p:nvPr/>
        </p:nvSpPr>
        <p:spPr>
          <a:xfrm rot="5400000" flipH="1">
            <a:off x="3846625" y="1756399"/>
            <a:ext cx="1352130" cy="1914474"/>
          </a:xfrm>
          <a:prstGeom prst="bentArrow">
            <a:avLst>
              <a:gd name="adj1" fmla="val 4245"/>
              <a:gd name="adj2" fmla="val 11344"/>
              <a:gd name="adj3" fmla="val 25000"/>
              <a:gd name="adj4" fmla="val 43750"/>
            </a:avLst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schemeClr val="tx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6A792A2-2F24-18E0-32BD-C36BDFD7C009}"/>
              </a:ext>
            </a:extLst>
          </p:cNvPr>
          <p:cNvSpPr txBox="1"/>
          <p:nvPr/>
        </p:nvSpPr>
        <p:spPr>
          <a:xfrm>
            <a:off x="4090931" y="3600666"/>
            <a:ext cx="3361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noProof="0" dirty="0">
                <a:solidFill>
                  <a:schemeClr val="bg1"/>
                </a:solidFill>
              </a:rPr>
              <a:t>Effective use ± 80%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DE79CB4-56D1-CF6B-141F-93B55E429404}"/>
              </a:ext>
            </a:extLst>
          </p:cNvPr>
          <p:cNvSpPr txBox="1"/>
          <p:nvPr/>
        </p:nvSpPr>
        <p:spPr>
          <a:xfrm>
            <a:off x="6818282" y="1685517"/>
            <a:ext cx="264126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noProof="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Leaks </a:t>
            </a:r>
            <a:r>
              <a:rPr lang="en-GB" sz="2000" noProof="0" dirty="0">
                <a:solidFill>
                  <a:schemeClr val="bg2">
                    <a:lumMod val="50000"/>
                  </a:schemeClr>
                </a:solidFill>
              </a:rPr>
              <a:t>± </a:t>
            </a:r>
            <a:r>
              <a:rPr lang="en-GB" sz="2000" b="1" noProof="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15%</a:t>
            </a:r>
            <a:endParaRPr lang="en-GB" sz="2000" noProof="0" dirty="0">
              <a:latin typeface="+mj-lt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38AC88D-3A6B-1553-06CD-094E540DC946}"/>
              </a:ext>
            </a:extLst>
          </p:cNvPr>
          <p:cNvSpPr txBox="1"/>
          <p:nvPr/>
        </p:nvSpPr>
        <p:spPr>
          <a:xfrm>
            <a:off x="9531278" y="2513581"/>
            <a:ext cx="266072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noProof="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Potential savings</a:t>
            </a:r>
          </a:p>
        </p:txBody>
      </p:sp>
      <p:sp>
        <p:nvSpPr>
          <p:cNvPr id="39" name="Right Brace 38">
            <a:extLst>
              <a:ext uri="{FF2B5EF4-FFF2-40B4-BE49-F238E27FC236}">
                <a16:creationId xmlns:a16="http://schemas.microsoft.com/office/drawing/2014/main" id="{F10A4022-35CF-9C32-816C-CB870712DE77}"/>
              </a:ext>
            </a:extLst>
          </p:cNvPr>
          <p:cNvSpPr/>
          <p:nvPr/>
        </p:nvSpPr>
        <p:spPr>
          <a:xfrm>
            <a:off x="9207792" y="1895195"/>
            <a:ext cx="483438" cy="1636882"/>
          </a:xfrm>
          <a:prstGeom prst="rightBrace">
            <a:avLst>
              <a:gd name="adj1" fmla="val 42484"/>
              <a:gd name="adj2" fmla="val 50000"/>
            </a:avLst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6DDD7147-EB34-F07F-BD0C-5D60B7D9422C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WHY START FINDING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Compressed air cost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2" name="TextBox 42">
            <a:extLst>
              <a:ext uri="{FF2B5EF4-FFF2-40B4-BE49-F238E27FC236}">
                <a16:creationId xmlns:a16="http://schemas.microsoft.com/office/drawing/2014/main" id="{76CD2251-170F-5DCC-3361-786B0893D82E}"/>
              </a:ext>
            </a:extLst>
          </p:cNvPr>
          <p:cNvSpPr txBox="1"/>
          <p:nvPr/>
        </p:nvSpPr>
        <p:spPr>
          <a:xfrm>
            <a:off x="4522690" y="1669135"/>
            <a:ext cx="258427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noProof="0" dirty="0">
                <a:solidFill>
                  <a:schemeClr val="bg1">
                    <a:lumMod val="50000"/>
                  </a:schemeClr>
                </a:solidFill>
                <a:latin typeface="Lato" panose="020F0502020204030203" pitchFamily="34" charset="0"/>
              </a:rPr>
              <a:t>Inefficiencies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4320B140-0033-DE31-52EF-DF8DC782C6E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940" r="5681"/>
          <a:stretch>
            <a:fillRect/>
          </a:stretch>
        </p:blipFill>
        <p:spPr>
          <a:xfrm>
            <a:off x="703469" y="2186549"/>
            <a:ext cx="2861984" cy="2456524"/>
          </a:xfrm>
          <a:prstGeom prst="rect">
            <a:avLst/>
          </a:prstGeom>
        </p:spPr>
      </p:pic>
      <p:sp>
        <p:nvSpPr>
          <p:cNvPr id="20" name="Tekstvak 19">
            <a:extLst>
              <a:ext uri="{FF2B5EF4-FFF2-40B4-BE49-F238E27FC236}">
                <a16:creationId xmlns:a16="http://schemas.microsoft.com/office/drawing/2014/main" id="{87CC847B-6D2D-075C-957C-556758D04112}"/>
              </a:ext>
            </a:extLst>
          </p:cNvPr>
          <p:cNvSpPr txBox="1"/>
          <p:nvPr/>
        </p:nvSpPr>
        <p:spPr>
          <a:xfrm>
            <a:off x="884375" y="4961647"/>
            <a:ext cx="60971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noProof="0" dirty="0">
                <a:solidFill>
                  <a:srgbClr val="00C4A8"/>
                </a:solidFill>
              </a:rPr>
              <a:t>Energy cost / year = €178.500 </a:t>
            </a:r>
          </a:p>
        </p:txBody>
      </p:sp>
      <p:sp>
        <p:nvSpPr>
          <p:cNvPr id="37" name="Tekstvak 36">
            <a:extLst>
              <a:ext uri="{FF2B5EF4-FFF2-40B4-BE49-F238E27FC236}">
                <a16:creationId xmlns:a16="http://schemas.microsoft.com/office/drawing/2014/main" id="{0419B00E-ADE8-442F-E00F-835A38F8463C}"/>
              </a:ext>
            </a:extLst>
          </p:cNvPr>
          <p:cNvSpPr txBox="1"/>
          <p:nvPr/>
        </p:nvSpPr>
        <p:spPr>
          <a:xfrm>
            <a:off x="884374" y="5655307"/>
            <a:ext cx="808608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 noProof="0" dirty="0">
                <a:solidFill>
                  <a:srgbClr val="00C4A8"/>
                </a:solidFill>
              </a:rPr>
              <a:t>Potential savings / year = €35.700 </a:t>
            </a:r>
          </a:p>
        </p:txBody>
      </p:sp>
      <p:pic>
        <p:nvPicPr>
          <p:cNvPr id="40" name="Afbeelding 39">
            <a:extLst>
              <a:ext uri="{FF2B5EF4-FFF2-40B4-BE49-F238E27FC236}">
                <a16:creationId xmlns:a16="http://schemas.microsoft.com/office/drawing/2014/main" id="{CF0F0C1E-ED30-C3C0-774C-1EBE35882D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sp>
        <p:nvSpPr>
          <p:cNvPr id="47" name="ZoneTexte 37">
            <a:extLst>
              <a:ext uri="{FF2B5EF4-FFF2-40B4-BE49-F238E27FC236}">
                <a16:creationId xmlns:a16="http://schemas.microsoft.com/office/drawing/2014/main" id="{E10E376F-9EC5-3317-FDF8-ECE4DA37484B}"/>
              </a:ext>
            </a:extLst>
          </p:cNvPr>
          <p:cNvSpPr txBox="1"/>
          <p:nvPr/>
        </p:nvSpPr>
        <p:spPr>
          <a:xfrm rot="21153799">
            <a:off x="1200671" y="4272797"/>
            <a:ext cx="4539559" cy="3393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00"/>
              </a:lnSpc>
            </a:pPr>
            <a:r>
              <a:rPr lang="en-GB" b="1" noProof="0" dirty="0">
                <a:solidFill>
                  <a:prstClr val="black">
                    <a:lumMod val="50000"/>
                    <a:lumOff val="50000"/>
                  </a:prstClr>
                </a:solidFill>
              </a:rPr>
              <a:t>90 kW compressor</a:t>
            </a:r>
          </a:p>
          <a:p>
            <a:pPr marL="342900" indent="-342900">
              <a:lnSpc>
                <a:spcPts val="1200"/>
              </a:lnSpc>
              <a:buFont typeface="Wingdings" panose="05000000000000000000" pitchFamily="2" charset="2"/>
              <a:buChar char="Ø"/>
            </a:pPr>
            <a:endParaRPr lang="en-GB" sz="2400" b="1" noProof="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9" name="Tekstvak 48">
            <a:extLst>
              <a:ext uri="{FF2B5EF4-FFF2-40B4-BE49-F238E27FC236}">
                <a16:creationId xmlns:a16="http://schemas.microsoft.com/office/drawing/2014/main" id="{91D0C3CE-77FE-A6FD-759D-B2A332257C1D}"/>
              </a:ext>
            </a:extLst>
          </p:cNvPr>
          <p:cNvSpPr txBox="1"/>
          <p:nvPr/>
        </p:nvSpPr>
        <p:spPr>
          <a:xfrm rot="1888023">
            <a:off x="486834" y="4414220"/>
            <a:ext cx="1088967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i="1" noProof="0" dirty="0">
                <a:solidFill>
                  <a:schemeClr val="bg2">
                    <a:lumMod val="75000"/>
                  </a:schemeClr>
                </a:solidFill>
              </a:rPr>
              <a:t>Illustrative image</a:t>
            </a:r>
          </a:p>
        </p:txBody>
      </p:sp>
      <p:pic>
        <p:nvPicPr>
          <p:cNvPr id="52" name="Picture 2077">
            <a:extLst>
              <a:ext uri="{FF2B5EF4-FFF2-40B4-BE49-F238E27FC236}">
                <a16:creationId xmlns:a16="http://schemas.microsoft.com/office/drawing/2014/main" id="{E7951465-A64E-27F7-AD42-C05E8F4169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9363" y="5580178"/>
            <a:ext cx="912172" cy="796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0241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289277-6C37-710F-B858-487984B8F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9B439C52-AFEE-D7F1-3829-6A4BEAA02C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13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4A6A393A-D951-1C75-4EF1-C4EFB79D0C18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C94673BB-FB79-DAA0-830B-69845F7295F7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25F54E7E-7952-A72B-8C97-E912A90D1305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461F3A40-734B-5F25-7184-08FF53CFA971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76D7DF41-EE07-228D-7005-51592EA67DD7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DB34E186-811D-4DE8-B387-33A3882AD0D6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97F54544-E657-82EA-BAE3-631A1D01C1A4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8C0DCE5F-2F87-AAD6-ECE4-8686E6F6CB29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729E3905-B081-CAFC-6B61-CB770F39640B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505BC2DC-44B2-6714-8BD9-822657492EFC}"/>
              </a:ext>
            </a:extLst>
          </p:cNvPr>
          <p:cNvSpPr/>
          <p:nvPr/>
        </p:nvSpPr>
        <p:spPr>
          <a:xfrm>
            <a:off x="6126747" y="756748"/>
            <a:ext cx="1392448" cy="9123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FFBBC9E-FC5D-B8B9-FF4C-E605910C48D4}"/>
              </a:ext>
            </a:extLst>
          </p:cNvPr>
          <p:cNvSpPr/>
          <p:nvPr/>
        </p:nvSpPr>
        <p:spPr>
          <a:xfrm>
            <a:off x="1361544" y="4538591"/>
            <a:ext cx="1914476" cy="221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12" name="Rechthoek 2">
            <a:extLst>
              <a:ext uri="{FF2B5EF4-FFF2-40B4-BE49-F238E27FC236}">
                <a16:creationId xmlns:a16="http://schemas.microsoft.com/office/drawing/2014/main" id="{8DB3D32D-8EFB-A9C5-BF65-CAA65D78A4BF}"/>
              </a:ext>
            </a:extLst>
          </p:cNvPr>
          <p:cNvSpPr/>
          <p:nvPr/>
        </p:nvSpPr>
        <p:spPr>
          <a:xfrm>
            <a:off x="6126747" y="756748"/>
            <a:ext cx="1392448" cy="9123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" name="Arrow: Right 18">
            <a:extLst>
              <a:ext uri="{FF2B5EF4-FFF2-40B4-BE49-F238E27FC236}">
                <a16:creationId xmlns:a16="http://schemas.microsoft.com/office/drawing/2014/main" id="{EFE57692-F1B9-FD81-3644-C02142D86598}"/>
              </a:ext>
            </a:extLst>
          </p:cNvPr>
          <p:cNvSpPr/>
          <p:nvPr/>
        </p:nvSpPr>
        <p:spPr>
          <a:xfrm>
            <a:off x="3425829" y="4847304"/>
            <a:ext cx="5552024" cy="1243108"/>
          </a:xfrm>
          <a:prstGeom prst="rightArrow">
            <a:avLst>
              <a:gd name="adj1" fmla="val 50000"/>
              <a:gd name="adj2" fmla="val 72744"/>
            </a:avLst>
          </a:prstGeom>
          <a:solidFill>
            <a:srgbClr val="058B7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srgbClr val="009982"/>
              </a:solidFill>
            </a:endParaRPr>
          </a:p>
        </p:txBody>
      </p:sp>
      <p:sp>
        <p:nvSpPr>
          <p:cNvPr id="31" name="Arrow: Bent 30">
            <a:extLst>
              <a:ext uri="{FF2B5EF4-FFF2-40B4-BE49-F238E27FC236}">
                <a16:creationId xmlns:a16="http://schemas.microsoft.com/office/drawing/2014/main" id="{A152A2E9-A3CB-9E80-30D0-73C72DE3616E}"/>
              </a:ext>
            </a:extLst>
          </p:cNvPr>
          <p:cNvSpPr/>
          <p:nvPr/>
        </p:nvSpPr>
        <p:spPr>
          <a:xfrm rot="5400000" flipH="1">
            <a:off x="4887154" y="2304691"/>
            <a:ext cx="1484304" cy="4216950"/>
          </a:xfrm>
          <a:prstGeom prst="bentArrow">
            <a:avLst>
              <a:gd name="adj1" fmla="val 9181"/>
              <a:gd name="adj2" fmla="val 17514"/>
              <a:gd name="adj3" fmla="val 25000"/>
              <a:gd name="adj4" fmla="val 43750"/>
            </a:avLst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schemeClr val="tx1"/>
              </a:solidFill>
            </a:endParaRPr>
          </a:p>
        </p:txBody>
      </p:sp>
      <p:sp>
        <p:nvSpPr>
          <p:cNvPr id="33" name="Arrow: Bent 32">
            <a:extLst>
              <a:ext uri="{FF2B5EF4-FFF2-40B4-BE49-F238E27FC236}">
                <a16:creationId xmlns:a16="http://schemas.microsoft.com/office/drawing/2014/main" id="{065A0D1E-F7C9-8522-1DE8-DDFDCDE9B1D6}"/>
              </a:ext>
            </a:extLst>
          </p:cNvPr>
          <p:cNvSpPr/>
          <p:nvPr/>
        </p:nvSpPr>
        <p:spPr>
          <a:xfrm rot="5400000" flipH="1">
            <a:off x="3802003" y="3362981"/>
            <a:ext cx="1352130" cy="1914474"/>
          </a:xfrm>
          <a:prstGeom prst="bentArrow">
            <a:avLst>
              <a:gd name="adj1" fmla="val 4245"/>
              <a:gd name="adj2" fmla="val 11344"/>
              <a:gd name="adj3" fmla="val 25000"/>
              <a:gd name="adj4" fmla="val 43750"/>
            </a:avLst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schemeClr val="tx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A3C649C-AF12-01F7-ADCA-E6BFDEE4054F}"/>
              </a:ext>
            </a:extLst>
          </p:cNvPr>
          <p:cNvSpPr txBox="1"/>
          <p:nvPr/>
        </p:nvSpPr>
        <p:spPr>
          <a:xfrm>
            <a:off x="4046309" y="5207248"/>
            <a:ext cx="3361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noProof="0" dirty="0">
                <a:solidFill>
                  <a:schemeClr val="bg1"/>
                </a:solidFill>
              </a:rPr>
              <a:t>Effective use ± 80%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DBEDEFC-9D2D-FC2B-F1B7-AAAC646837D3}"/>
              </a:ext>
            </a:extLst>
          </p:cNvPr>
          <p:cNvSpPr txBox="1"/>
          <p:nvPr/>
        </p:nvSpPr>
        <p:spPr>
          <a:xfrm>
            <a:off x="6773660" y="3292099"/>
            <a:ext cx="264126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noProof="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Leaks </a:t>
            </a:r>
            <a:r>
              <a:rPr lang="en-GB" sz="2000" noProof="0" dirty="0">
                <a:solidFill>
                  <a:schemeClr val="bg2">
                    <a:lumMod val="50000"/>
                  </a:schemeClr>
                </a:solidFill>
              </a:rPr>
              <a:t>± </a:t>
            </a:r>
            <a:r>
              <a:rPr lang="en-GB" sz="2000" b="1" noProof="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15%</a:t>
            </a:r>
            <a:endParaRPr lang="en-GB" sz="2000" noProof="0" dirty="0">
              <a:latin typeface="+mj-lt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75710E7E-7613-11F1-5B77-05C89E95DE9D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WHY START FINDING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Compressed air cost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2" name="TextBox 42">
            <a:extLst>
              <a:ext uri="{FF2B5EF4-FFF2-40B4-BE49-F238E27FC236}">
                <a16:creationId xmlns:a16="http://schemas.microsoft.com/office/drawing/2014/main" id="{B97CA21A-A2F6-94B4-BD4B-6E57FFEB89CD}"/>
              </a:ext>
            </a:extLst>
          </p:cNvPr>
          <p:cNvSpPr txBox="1"/>
          <p:nvPr/>
        </p:nvSpPr>
        <p:spPr>
          <a:xfrm>
            <a:off x="4478068" y="3275717"/>
            <a:ext cx="258427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noProof="0" dirty="0">
                <a:solidFill>
                  <a:schemeClr val="bg1">
                    <a:lumMod val="50000"/>
                  </a:schemeClr>
                </a:solidFill>
                <a:latin typeface="Lato" panose="020F0502020204030203" pitchFamily="34" charset="0"/>
              </a:rPr>
              <a:t>Inefficiencies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438C3624-AF92-03A6-560C-AD592976E8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940" r="5681"/>
          <a:stretch>
            <a:fillRect/>
          </a:stretch>
        </p:blipFill>
        <p:spPr>
          <a:xfrm>
            <a:off x="658847" y="3793131"/>
            <a:ext cx="2861984" cy="2456524"/>
          </a:xfrm>
          <a:prstGeom prst="rect">
            <a:avLst/>
          </a:prstGeom>
        </p:spPr>
      </p:pic>
      <p:pic>
        <p:nvPicPr>
          <p:cNvPr id="5" name="Afbeelding 4" descr="Flow Meter for Flow Measurement in Compressed Air And Gases | CS INSTRUMENTS">
            <a:extLst>
              <a:ext uri="{FF2B5EF4-FFF2-40B4-BE49-F238E27FC236}">
                <a16:creationId xmlns:a16="http://schemas.microsoft.com/office/drawing/2014/main" id="{83FAE3B4-62DB-D40B-36C1-06B05950ABE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39686"/>
          <a:stretch>
            <a:fillRect/>
          </a:stretch>
        </p:blipFill>
        <p:spPr>
          <a:xfrm>
            <a:off x="2046318" y="2666435"/>
            <a:ext cx="2476631" cy="2874350"/>
          </a:xfrm>
          <a:prstGeom prst="rect">
            <a:avLst/>
          </a:prstGeom>
        </p:spPr>
      </p:pic>
      <p:sp>
        <p:nvSpPr>
          <p:cNvPr id="7" name="Tekstvak 6">
            <a:extLst>
              <a:ext uri="{FF2B5EF4-FFF2-40B4-BE49-F238E27FC236}">
                <a16:creationId xmlns:a16="http://schemas.microsoft.com/office/drawing/2014/main" id="{50621B46-F756-4B57-0CD5-6300F13B7CC7}"/>
              </a:ext>
            </a:extLst>
          </p:cNvPr>
          <p:cNvSpPr txBox="1"/>
          <p:nvPr/>
        </p:nvSpPr>
        <p:spPr>
          <a:xfrm>
            <a:off x="703469" y="1699865"/>
            <a:ext cx="60971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00C4A8"/>
                </a:solidFill>
              </a:rPr>
              <a:t>Measure your losses</a:t>
            </a:r>
            <a:endParaRPr lang="en-GB" sz="2800" b="1" noProof="0" dirty="0">
              <a:solidFill>
                <a:srgbClr val="00C4A8"/>
              </a:solidFill>
            </a:endParaRPr>
          </a:p>
        </p:txBody>
      </p:sp>
      <p:sp>
        <p:nvSpPr>
          <p:cNvPr id="9" name="TextBox 37">
            <a:extLst>
              <a:ext uri="{FF2B5EF4-FFF2-40B4-BE49-F238E27FC236}">
                <a16:creationId xmlns:a16="http://schemas.microsoft.com/office/drawing/2014/main" id="{737A5F68-846C-D138-1035-8891221017E5}"/>
              </a:ext>
            </a:extLst>
          </p:cNvPr>
          <p:cNvSpPr txBox="1"/>
          <p:nvPr/>
        </p:nvSpPr>
        <p:spPr>
          <a:xfrm>
            <a:off x="9422802" y="4103091"/>
            <a:ext cx="266072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noProof="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Potential savings</a:t>
            </a:r>
          </a:p>
        </p:txBody>
      </p:sp>
      <p:sp>
        <p:nvSpPr>
          <p:cNvPr id="10" name="Right Brace 38">
            <a:extLst>
              <a:ext uri="{FF2B5EF4-FFF2-40B4-BE49-F238E27FC236}">
                <a16:creationId xmlns:a16="http://schemas.microsoft.com/office/drawing/2014/main" id="{82591D9D-AEB8-B229-950F-3FCFD456E0FC}"/>
              </a:ext>
            </a:extLst>
          </p:cNvPr>
          <p:cNvSpPr/>
          <p:nvPr/>
        </p:nvSpPr>
        <p:spPr>
          <a:xfrm>
            <a:off x="9099316" y="3484705"/>
            <a:ext cx="483438" cy="1636882"/>
          </a:xfrm>
          <a:prstGeom prst="rightBrace">
            <a:avLst>
              <a:gd name="adj1" fmla="val 42484"/>
              <a:gd name="adj2" fmla="val 50000"/>
            </a:avLst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01EADF96-5ED8-462A-3980-AD6311C9F0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sp>
        <p:nvSpPr>
          <p:cNvPr id="13" name="ZoneTexte 37">
            <a:extLst>
              <a:ext uri="{FF2B5EF4-FFF2-40B4-BE49-F238E27FC236}">
                <a16:creationId xmlns:a16="http://schemas.microsoft.com/office/drawing/2014/main" id="{58DCF982-0D1B-93D0-15D3-E72BDA40C421}"/>
              </a:ext>
            </a:extLst>
          </p:cNvPr>
          <p:cNvSpPr txBox="1"/>
          <p:nvPr/>
        </p:nvSpPr>
        <p:spPr>
          <a:xfrm rot="21153799">
            <a:off x="1156049" y="5880793"/>
            <a:ext cx="4539559" cy="3393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00"/>
              </a:lnSpc>
            </a:pPr>
            <a:r>
              <a:rPr lang="en-GB" b="1" noProof="0" dirty="0">
                <a:solidFill>
                  <a:prstClr val="black">
                    <a:lumMod val="50000"/>
                    <a:lumOff val="50000"/>
                  </a:prstClr>
                </a:solidFill>
              </a:rPr>
              <a:t>90 kW compressor</a:t>
            </a:r>
          </a:p>
          <a:p>
            <a:pPr marL="342900" indent="-342900">
              <a:lnSpc>
                <a:spcPts val="1200"/>
              </a:lnSpc>
              <a:buFont typeface="Wingdings" panose="05000000000000000000" pitchFamily="2" charset="2"/>
              <a:buChar char="Ø"/>
            </a:pPr>
            <a:endParaRPr lang="en-GB" sz="2400" b="1" noProof="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4" name="Tekstvak 13">
            <a:extLst>
              <a:ext uri="{FF2B5EF4-FFF2-40B4-BE49-F238E27FC236}">
                <a16:creationId xmlns:a16="http://schemas.microsoft.com/office/drawing/2014/main" id="{FD19A8E0-0255-DDFD-F3AC-3BE28A281DDA}"/>
              </a:ext>
            </a:extLst>
          </p:cNvPr>
          <p:cNvSpPr txBox="1"/>
          <p:nvPr/>
        </p:nvSpPr>
        <p:spPr>
          <a:xfrm rot="1888023">
            <a:off x="426713" y="5984195"/>
            <a:ext cx="1088967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i="1" noProof="0" dirty="0">
                <a:solidFill>
                  <a:schemeClr val="bg2">
                    <a:lumMod val="75000"/>
                  </a:schemeClr>
                </a:solidFill>
              </a:rPr>
              <a:t>Illustrative image</a:t>
            </a:r>
          </a:p>
        </p:txBody>
      </p:sp>
    </p:spTree>
    <p:extLst>
      <p:ext uri="{BB962C8B-B14F-4D97-AF65-F5344CB8AC3E}">
        <p14:creationId xmlns:p14="http://schemas.microsoft.com/office/powerpoint/2010/main" val="2360958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0.25 L -1.04167E-6 3.7037E-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4CFDD2-287D-F522-7AE3-9BBAA38008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EA261D3-445B-F977-1E63-937D6B35F40A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33DE632F-AD3B-B3F6-3EE5-71812F50DD74}"/>
              </a:ext>
            </a:extLst>
          </p:cNvPr>
          <p:cNvGrpSpPr/>
          <p:nvPr/>
        </p:nvGrpSpPr>
        <p:grpSpPr>
          <a:xfrm>
            <a:off x="859856" y="1375261"/>
            <a:ext cx="7545237" cy="5369243"/>
            <a:chOff x="1030743" y="1043552"/>
            <a:chExt cx="7660772" cy="5508250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87A26205-BE00-B475-BDE9-1148A85FEAD9}"/>
                </a:ext>
              </a:extLst>
            </p:cNvPr>
            <p:cNvGrpSpPr/>
            <p:nvPr/>
          </p:nvGrpSpPr>
          <p:grpSpPr>
            <a:xfrm>
              <a:off x="1030743" y="1071735"/>
              <a:ext cx="7443831" cy="5480067"/>
              <a:chOff x="1524000" y="1532314"/>
              <a:chExt cx="5833369" cy="4471611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F42ACD03-6496-71B8-CE0E-59E29AC829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979614" y="1651000"/>
                <a:ext cx="5169733" cy="4352925"/>
              </a:xfrm>
              <a:prstGeom prst="rect">
                <a:avLst/>
              </a:prstGeom>
            </p:spPr>
          </p:pic>
          <p:pic>
            <p:nvPicPr>
              <p:cNvPr id="5" name="Picture 4">
                <a:extLst>
                  <a:ext uri="{FF2B5EF4-FFF2-40B4-BE49-F238E27FC236}">
                    <a16:creationId xmlns:a16="http://schemas.microsoft.com/office/drawing/2014/main" id="{C4076B98-60B3-BA45-9C05-B3AB961CB5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810376" y="2146300"/>
                <a:ext cx="546993" cy="1892300"/>
              </a:xfrm>
              <a:prstGeom prst="rect">
                <a:avLst/>
              </a:prstGeom>
            </p:spPr>
          </p:pic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64CD806-FD24-D115-D1C5-AED6E05D914E}"/>
                  </a:ext>
                </a:extLst>
              </p:cNvPr>
              <p:cNvSpPr txBox="1"/>
              <p:nvPr/>
            </p:nvSpPr>
            <p:spPr>
              <a:xfrm>
                <a:off x="1524001" y="2468881"/>
                <a:ext cx="461275" cy="2134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100" noProof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100l/s</a:t>
                </a:r>
              </a:p>
            </p:txBody>
          </p:sp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F5F2EC5-A631-09D1-1209-A3910CB1833D}"/>
                  </a:ext>
                </a:extLst>
              </p:cNvPr>
              <p:cNvSpPr txBox="1"/>
              <p:nvPr/>
            </p:nvSpPr>
            <p:spPr>
              <a:xfrm>
                <a:off x="1601586" y="1532314"/>
                <a:ext cx="461275" cy="2134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100" noProof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130l/s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EA15A7F-82F1-F3FD-5347-0DB3D6835456}"/>
                  </a:ext>
                </a:extLst>
              </p:cNvPr>
              <p:cNvSpPr txBox="1"/>
              <p:nvPr/>
            </p:nvSpPr>
            <p:spPr>
              <a:xfrm>
                <a:off x="1524000" y="4383579"/>
                <a:ext cx="397209" cy="2134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100" noProof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40l/s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D9DBE1A-4191-25B1-2656-24DCB4BBD7E2}"/>
                  </a:ext>
                </a:extLst>
              </p:cNvPr>
              <p:cNvSpPr txBox="1"/>
              <p:nvPr/>
            </p:nvSpPr>
            <p:spPr>
              <a:xfrm>
                <a:off x="1582189" y="2953790"/>
                <a:ext cx="397209" cy="2134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100" noProof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rPr>
                  <a:t>85l/s</a:t>
                </a:r>
              </a:p>
            </p:txBody>
          </p:sp>
        </p:grp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8FF1233-04FD-B797-A458-FE62B3B9498F}"/>
                </a:ext>
              </a:extLst>
            </p:cNvPr>
            <p:cNvSpPr txBox="1"/>
            <p:nvPr/>
          </p:nvSpPr>
          <p:spPr>
            <a:xfrm>
              <a:off x="2437523" y="5838526"/>
              <a:ext cx="6253992" cy="31574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GB" sz="1400" b="1" noProof="0" dirty="0">
                  <a:solidFill>
                    <a:schemeClr val="bg1">
                      <a:lumMod val="75000"/>
                    </a:schemeClr>
                  </a:solidFill>
                  <a:latin typeface="Lato" panose="020F0502020204030203" pitchFamily="34" charset="0"/>
                </a:rPr>
                <a:t>55(60)kW </a:t>
              </a:r>
              <a:r>
                <a:rPr lang="en-GB" sz="1200" noProof="0" dirty="0">
                  <a:solidFill>
                    <a:schemeClr val="bg1">
                      <a:lumMod val="75000"/>
                    </a:schemeClr>
                  </a:solidFill>
                  <a:latin typeface="Lato" panose="020F0502020204030203" pitchFamily="34" charset="0"/>
                </a:rPr>
                <a:t>Oil-Free compressor – 144l/s or 8,6m</a:t>
              </a:r>
              <a:r>
                <a:rPr lang="en-GB" sz="1200" baseline="30000" noProof="0" dirty="0">
                  <a:solidFill>
                    <a:schemeClr val="bg1">
                      <a:lumMod val="75000"/>
                    </a:schemeClr>
                  </a:solidFill>
                  <a:latin typeface="Lato" panose="020F0502020204030203" pitchFamily="34" charset="0"/>
                </a:rPr>
                <a:t>3</a:t>
              </a:r>
              <a:r>
                <a:rPr lang="en-GB" sz="1200" noProof="0" dirty="0">
                  <a:solidFill>
                    <a:schemeClr val="bg1">
                      <a:lumMod val="75000"/>
                    </a:schemeClr>
                  </a:solidFill>
                  <a:latin typeface="Lato" panose="020F0502020204030203" pitchFamily="34" charset="0"/>
                </a:rPr>
                <a:t>/min max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8D195FBF-62EE-8C50-AF9E-0E9D2D369D6F}"/>
                </a:ext>
              </a:extLst>
            </p:cNvPr>
            <p:cNvSpPr txBox="1"/>
            <p:nvPr/>
          </p:nvSpPr>
          <p:spPr>
            <a:xfrm>
              <a:off x="3622196" y="1043552"/>
              <a:ext cx="3593003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buClr>
                  <a:srgbClr val="439F89"/>
                </a:buClr>
              </a:pPr>
              <a:r>
                <a:rPr lang="en-GB" sz="1000" noProof="0" dirty="0" err="1">
                  <a:solidFill>
                    <a:schemeClr val="bg1">
                      <a:lumMod val="75000"/>
                    </a:schemeClr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Geuze</a:t>
              </a:r>
              <a:r>
                <a:rPr lang="en-GB" sz="1000" noProof="0" dirty="0">
                  <a:solidFill>
                    <a:schemeClr val="bg1">
                      <a:lumMod val="75000"/>
                    </a:schemeClr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brewery in Belgium </a:t>
              </a:r>
            </a:p>
            <a:p>
              <a:pPr marL="0" indent="0">
                <a:buNone/>
              </a:pPr>
              <a:endParaRPr lang="en-GB" sz="200" b="1" noProof="0" dirty="0"/>
            </a:p>
          </p:txBody>
        </p:sp>
      </p:grpSp>
      <p:sp>
        <p:nvSpPr>
          <p:cNvPr id="26" name="TextBox 8">
            <a:extLst>
              <a:ext uri="{FF2B5EF4-FFF2-40B4-BE49-F238E27FC236}">
                <a16:creationId xmlns:a16="http://schemas.microsoft.com/office/drawing/2014/main" id="{6BC22350-36B4-D187-6F9D-5F74F1AEE318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WHY START FINDING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Measure your losses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3" name="Right Brace 19">
            <a:extLst>
              <a:ext uri="{FF2B5EF4-FFF2-40B4-BE49-F238E27FC236}">
                <a16:creationId xmlns:a16="http://schemas.microsoft.com/office/drawing/2014/main" id="{C66854A6-4536-4E11-8B3C-97FC94DF7C88}"/>
              </a:ext>
            </a:extLst>
          </p:cNvPr>
          <p:cNvSpPr/>
          <p:nvPr/>
        </p:nvSpPr>
        <p:spPr>
          <a:xfrm>
            <a:off x="8106082" y="2255496"/>
            <a:ext cx="329343" cy="1375406"/>
          </a:xfrm>
          <a:prstGeom prst="rightBrace">
            <a:avLst>
              <a:gd name="adj1" fmla="val 41340"/>
              <a:gd name="adj2" fmla="val 50000"/>
            </a:avLst>
          </a:prstGeom>
          <a:ln w="19050">
            <a:solidFill>
              <a:srgbClr val="00998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3" name="TextBox 31">
            <a:extLst>
              <a:ext uri="{FF2B5EF4-FFF2-40B4-BE49-F238E27FC236}">
                <a16:creationId xmlns:a16="http://schemas.microsoft.com/office/drawing/2014/main" id="{18C5210F-2227-A493-B92D-563AFE637D88}"/>
              </a:ext>
            </a:extLst>
          </p:cNvPr>
          <p:cNvSpPr txBox="1"/>
          <p:nvPr/>
        </p:nvSpPr>
        <p:spPr>
          <a:xfrm>
            <a:off x="8291306" y="2743144"/>
            <a:ext cx="177035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noProof="0" dirty="0">
                <a:solidFill>
                  <a:srgbClr val="009982"/>
                </a:solidFill>
                <a:latin typeface="+mj-lt"/>
              </a:rPr>
              <a:t>Production</a:t>
            </a:r>
          </a:p>
        </p:txBody>
      </p:sp>
      <p:sp>
        <p:nvSpPr>
          <p:cNvPr id="7" name="TextBox 31">
            <a:extLst>
              <a:ext uri="{FF2B5EF4-FFF2-40B4-BE49-F238E27FC236}">
                <a16:creationId xmlns:a16="http://schemas.microsoft.com/office/drawing/2014/main" id="{6A0A3249-314B-AAD3-52C9-9A26CF7A0E16}"/>
              </a:ext>
            </a:extLst>
          </p:cNvPr>
          <p:cNvSpPr txBox="1"/>
          <p:nvPr/>
        </p:nvSpPr>
        <p:spPr>
          <a:xfrm>
            <a:off x="8854329" y="3856407"/>
            <a:ext cx="2822556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C4A8"/>
                </a:solidFill>
                <a:latin typeface="+mj-lt"/>
              </a:rPr>
              <a:t>Operating time</a:t>
            </a:r>
          </a:p>
          <a:p>
            <a:pPr algn="ctr"/>
            <a:r>
              <a:rPr lang="en-GB" sz="2800" dirty="0">
                <a:solidFill>
                  <a:srgbClr val="00C4A8"/>
                </a:solidFill>
                <a:latin typeface="+mj-lt"/>
              </a:rPr>
              <a:t>Monday - Friday</a:t>
            </a:r>
          </a:p>
          <a:p>
            <a:pPr algn="ctr"/>
            <a:r>
              <a:rPr lang="en-GB" sz="2800" noProof="0" dirty="0">
                <a:solidFill>
                  <a:srgbClr val="00C4A8"/>
                </a:solidFill>
                <a:latin typeface="+mj-lt"/>
              </a:rPr>
              <a:t>6 - 22h</a:t>
            </a: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4731526F-822C-7596-DDE5-2BE0C2A1B710}"/>
              </a:ext>
            </a:extLst>
          </p:cNvPr>
          <p:cNvSpPr/>
          <p:nvPr/>
        </p:nvSpPr>
        <p:spPr>
          <a:xfrm>
            <a:off x="3258713" y="1645270"/>
            <a:ext cx="4099139" cy="3418582"/>
          </a:xfrm>
          <a:prstGeom prst="rect">
            <a:avLst/>
          </a:prstGeom>
          <a:noFill/>
          <a:ln w="76200">
            <a:solidFill>
              <a:srgbClr val="00C4A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cxnSp>
        <p:nvCxnSpPr>
          <p:cNvPr id="23" name="Rechte verbindingslijn 22">
            <a:extLst>
              <a:ext uri="{FF2B5EF4-FFF2-40B4-BE49-F238E27FC236}">
                <a16:creationId xmlns:a16="http://schemas.microsoft.com/office/drawing/2014/main" id="{20F50FFF-71FF-A7F0-C89D-71F346575F71}"/>
              </a:ext>
            </a:extLst>
          </p:cNvPr>
          <p:cNvCxnSpPr>
            <a:cxnSpLocks/>
          </p:cNvCxnSpPr>
          <p:nvPr/>
        </p:nvCxnSpPr>
        <p:spPr>
          <a:xfrm flipV="1">
            <a:off x="3258713" y="5063852"/>
            <a:ext cx="0" cy="1451248"/>
          </a:xfrm>
          <a:prstGeom prst="line">
            <a:avLst/>
          </a:prstGeom>
          <a:ln>
            <a:solidFill>
              <a:srgbClr val="009982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34">
            <a:extLst>
              <a:ext uri="{FF2B5EF4-FFF2-40B4-BE49-F238E27FC236}">
                <a16:creationId xmlns:a16="http://schemas.microsoft.com/office/drawing/2014/main" id="{4E83CC84-0657-B53E-0053-D63FAC492825}"/>
              </a:ext>
            </a:extLst>
          </p:cNvPr>
          <p:cNvCxnSpPr>
            <a:cxnSpLocks/>
          </p:cNvCxnSpPr>
          <p:nvPr/>
        </p:nvCxnSpPr>
        <p:spPr>
          <a:xfrm flipV="1">
            <a:off x="7365365" y="5063852"/>
            <a:ext cx="0" cy="1451248"/>
          </a:xfrm>
          <a:prstGeom prst="line">
            <a:avLst/>
          </a:prstGeom>
          <a:ln>
            <a:solidFill>
              <a:srgbClr val="009982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>
            <a:extLst>
              <a:ext uri="{FF2B5EF4-FFF2-40B4-BE49-F238E27FC236}">
                <a16:creationId xmlns:a16="http://schemas.microsoft.com/office/drawing/2014/main" id="{42B2CDC5-D192-9A70-67CE-AA754FB2FE15}"/>
              </a:ext>
            </a:extLst>
          </p:cNvPr>
          <p:cNvCxnSpPr/>
          <p:nvPr/>
        </p:nvCxnSpPr>
        <p:spPr>
          <a:xfrm flipV="1">
            <a:off x="3258713" y="5613400"/>
            <a:ext cx="4099139" cy="25400"/>
          </a:xfrm>
          <a:prstGeom prst="straightConnector1">
            <a:avLst/>
          </a:prstGeom>
          <a:ln w="38100">
            <a:solidFill>
              <a:srgbClr val="009982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Box 31">
            <a:extLst>
              <a:ext uri="{FF2B5EF4-FFF2-40B4-BE49-F238E27FC236}">
                <a16:creationId xmlns:a16="http://schemas.microsoft.com/office/drawing/2014/main" id="{BFD661B0-5DAA-850B-372C-22167214B194}"/>
              </a:ext>
            </a:extLst>
          </p:cNvPr>
          <p:cNvSpPr txBox="1"/>
          <p:nvPr/>
        </p:nvSpPr>
        <p:spPr>
          <a:xfrm>
            <a:off x="4440078" y="5238690"/>
            <a:ext cx="177035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noProof="0" dirty="0">
                <a:solidFill>
                  <a:srgbClr val="009982"/>
                </a:solidFill>
                <a:latin typeface="+mj-lt"/>
              </a:rPr>
              <a:t>6 – 22h</a:t>
            </a:r>
          </a:p>
        </p:txBody>
      </p:sp>
      <p:pic>
        <p:nvPicPr>
          <p:cNvPr id="40" name="Afbeelding 39">
            <a:extLst>
              <a:ext uri="{FF2B5EF4-FFF2-40B4-BE49-F238E27FC236}">
                <a16:creationId xmlns:a16="http://schemas.microsoft.com/office/drawing/2014/main" id="{6CE7DFCD-1CB5-E588-A2A7-5578811612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sp>
        <p:nvSpPr>
          <p:cNvPr id="10" name="Foliennummernplatzhalter 2047">
            <a:extLst>
              <a:ext uri="{FF2B5EF4-FFF2-40B4-BE49-F238E27FC236}">
                <a16:creationId xmlns:a16="http://schemas.microsoft.com/office/drawing/2014/main" id="{CB28B03C-195B-9D07-5021-476925BAA995}"/>
              </a:ext>
            </a:extLst>
          </p:cNvPr>
          <p:cNvSpPr txBox="1">
            <a:spLocks/>
          </p:cNvSpPr>
          <p:nvPr/>
        </p:nvSpPr>
        <p:spPr>
          <a:xfrm>
            <a:off x="10816633" y="6499971"/>
            <a:ext cx="1266891" cy="270000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B6F15528-21DE-4FAA-801E-634DDDAF4B2B}" type="slidenum">
              <a:rPr lang="en-GB" sz="1000" smtClean="0">
                <a:solidFill>
                  <a:schemeClr val="bg1">
                    <a:lumMod val="50000"/>
                  </a:schemeClr>
                </a:solidFill>
                <a:latin typeface="Arial"/>
              </a:rPr>
              <a:pPr algn="r">
                <a:defRPr/>
              </a:pPr>
              <a:t>14</a:t>
            </a:fld>
            <a:endParaRPr lang="en-GB" sz="1000" dirty="0">
              <a:solidFill>
                <a:schemeClr val="bg1">
                  <a:lumMod val="5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97586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" grpId="0"/>
      <p:bldP spid="7" grpId="0"/>
      <p:bldP spid="8" grpId="0" animBg="1"/>
      <p:bldP spid="3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C942820-13BB-74F6-AFF1-6754B0718FB6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5AF6D76-D900-2602-52E1-9E4EC9AE8A5D}"/>
              </a:ext>
            </a:extLst>
          </p:cNvPr>
          <p:cNvGrpSpPr/>
          <p:nvPr/>
        </p:nvGrpSpPr>
        <p:grpSpPr>
          <a:xfrm>
            <a:off x="859856" y="1402733"/>
            <a:ext cx="7331568" cy="5341771"/>
            <a:chOff x="1524000" y="1532314"/>
            <a:chExt cx="5833369" cy="447161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79614" y="1651000"/>
              <a:ext cx="5169733" cy="4352925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10376" y="2146300"/>
              <a:ext cx="546993" cy="189230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524001" y="2468881"/>
              <a:ext cx="461275" cy="2134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100" noProof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100l/s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601586" y="1532314"/>
              <a:ext cx="461275" cy="2134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100" noProof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130l/s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524000" y="4383579"/>
              <a:ext cx="397209" cy="2134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100" noProof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40l/s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582189" y="2953790"/>
              <a:ext cx="397209" cy="2134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100" noProof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85l/s</a:t>
              </a:r>
            </a:p>
          </p:txBody>
        </p:sp>
      </p:grpSp>
      <p:sp>
        <p:nvSpPr>
          <p:cNvPr id="17" name="Right Brace 16">
            <a:extLst>
              <a:ext uri="{FF2B5EF4-FFF2-40B4-BE49-F238E27FC236}">
                <a16:creationId xmlns:a16="http://schemas.microsoft.com/office/drawing/2014/main" id="{380C02B4-32EA-DE20-33AF-24C7B7F121C5}"/>
              </a:ext>
            </a:extLst>
          </p:cNvPr>
          <p:cNvSpPr/>
          <p:nvPr/>
        </p:nvSpPr>
        <p:spPr>
          <a:xfrm>
            <a:off x="8613844" y="2821562"/>
            <a:ext cx="329343" cy="2225991"/>
          </a:xfrm>
          <a:prstGeom prst="rightBrace">
            <a:avLst>
              <a:gd name="adj1" fmla="val 52679"/>
              <a:gd name="adj2" fmla="val 50000"/>
            </a:avLst>
          </a:prstGeom>
          <a:ln w="28575">
            <a:solidFill>
              <a:srgbClr val="00998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CCD0FF0-FF96-AD8D-2561-EFF97646B996}"/>
              </a:ext>
            </a:extLst>
          </p:cNvPr>
          <p:cNvSpPr txBox="1"/>
          <p:nvPr/>
        </p:nvSpPr>
        <p:spPr>
          <a:xfrm>
            <a:off x="9002551" y="3754793"/>
            <a:ext cx="14959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noProof="0" dirty="0">
                <a:solidFill>
                  <a:srgbClr val="009982"/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Normal use</a:t>
            </a:r>
          </a:p>
        </p:txBody>
      </p:sp>
      <p:sp>
        <p:nvSpPr>
          <p:cNvPr id="20" name="Right Brace 19">
            <a:extLst>
              <a:ext uri="{FF2B5EF4-FFF2-40B4-BE49-F238E27FC236}">
                <a16:creationId xmlns:a16="http://schemas.microsoft.com/office/drawing/2014/main" id="{08800484-543F-4740-837F-158CCEB3062B}"/>
              </a:ext>
            </a:extLst>
          </p:cNvPr>
          <p:cNvSpPr/>
          <p:nvPr/>
        </p:nvSpPr>
        <p:spPr>
          <a:xfrm>
            <a:off x="8612687" y="1579869"/>
            <a:ext cx="329343" cy="1211716"/>
          </a:xfrm>
          <a:prstGeom prst="rightBrace">
            <a:avLst>
              <a:gd name="adj1" fmla="val 37254"/>
              <a:gd name="adj2" fmla="val 50000"/>
            </a:avLst>
          </a:prstGeom>
          <a:ln w="28575">
            <a:solidFill>
              <a:srgbClr val="00998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9077DFC-C94D-9F76-83E9-216D459609FC}"/>
              </a:ext>
            </a:extLst>
          </p:cNvPr>
          <p:cNvSpPr txBox="1"/>
          <p:nvPr/>
        </p:nvSpPr>
        <p:spPr>
          <a:xfrm>
            <a:off x="8912600" y="1836677"/>
            <a:ext cx="3387466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noProof="0" dirty="0">
                <a:solidFill>
                  <a:srgbClr val="009982"/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Exceptional use?</a:t>
            </a:r>
          </a:p>
          <a:p>
            <a:r>
              <a:rPr lang="en-GB" sz="2000" noProof="0" dirty="0">
                <a:solidFill>
                  <a:srgbClr val="009982"/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Poor system management ?</a:t>
            </a:r>
          </a:p>
          <a:p>
            <a:endParaRPr lang="en-GB" noProof="0" dirty="0">
              <a:solidFill>
                <a:schemeClr val="tx1">
                  <a:lumMod val="75000"/>
                  <a:lumOff val="25000"/>
                </a:schemeClr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EBC3D6E-6F09-680D-5EB8-A61F2A640D8F}"/>
              </a:ext>
            </a:extLst>
          </p:cNvPr>
          <p:cNvSpPr txBox="1"/>
          <p:nvPr/>
        </p:nvSpPr>
        <p:spPr>
          <a:xfrm>
            <a:off x="3412226" y="1375261"/>
            <a:ext cx="3538816" cy="2700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rgbClr val="439F89"/>
              </a:buClr>
            </a:pPr>
            <a:r>
              <a:rPr lang="en-GB" sz="1000" noProof="0" dirty="0" err="1">
                <a:solidFill>
                  <a:schemeClr val="bg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Geuze</a:t>
            </a:r>
            <a:r>
              <a:rPr lang="en-GB" sz="1000" noProof="0" dirty="0">
                <a:solidFill>
                  <a:schemeClr val="bg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brewery in Belgium </a:t>
            </a:r>
          </a:p>
          <a:p>
            <a:pPr marL="0" indent="0">
              <a:buNone/>
            </a:pPr>
            <a:endParaRPr lang="en-GB" sz="200" b="1" noProof="0" dirty="0"/>
          </a:p>
        </p:txBody>
      </p:sp>
      <p:sp>
        <p:nvSpPr>
          <p:cNvPr id="26" name="TextBox 8">
            <a:extLst>
              <a:ext uri="{FF2B5EF4-FFF2-40B4-BE49-F238E27FC236}">
                <a16:creationId xmlns:a16="http://schemas.microsoft.com/office/drawing/2014/main" id="{0D7A06EE-52BF-DE05-14A5-27DD70B63D8F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WHY START FINDING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Measure your losses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4" name="Rechthoek 33">
            <a:extLst>
              <a:ext uri="{FF2B5EF4-FFF2-40B4-BE49-F238E27FC236}">
                <a16:creationId xmlns:a16="http://schemas.microsoft.com/office/drawing/2014/main" id="{CC1C472C-EBC7-87B0-E7B2-763B823770DB}"/>
              </a:ext>
            </a:extLst>
          </p:cNvPr>
          <p:cNvSpPr/>
          <p:nvPr/>
        </p:nvSpPr>
        <p:spPr>
          <a:xfrm>
            <a:off x="3258713" y="1645270"/>
            <a:ext cx="4099139" cy="3418582"/>
          </a:xfrm>
          <a:prstGeom prst="rect">
            <a:avLst/>
          </a:prstGeom>
          <a:noFill/>
          <a:ln w="76200">
            <a:solidFill>
              <a:srgbClr val="00C4A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cxnSp>
        <p:nvCxnSpPr>
          <p:cNvPr id="37" name="Rechte verbindingslijn 36">
            <a:extLst>
              <a:ext uri="{FF2B5EF4-FFF2-40B4-BE49-F238E27FC236}">
                <a16:creationId xmlns:a16="http://schemas.microsoft.com/office/drawing/2014/main" id="{F75953B1-8A05-CB84-F654-E3899B88A5A5}"/>
              </a:ext>
            </a:extLst>
          </p:cNvPr>
          <p:cNvCxnSpPr>
            <a:cxnSpLocks/>
          </p:cNvCxnSpPr>
          <p:nvPr/>
        </p:nvCxnSpPr>
        <p:spPr>
          <a:xfrm flipH="1" flipV="1">
            <a:off x="1746250" y="2776561"/>
            <a:ext cx="6745087" cy="15024"/>
          </a:xfrm>
          <a:prstGeom prst="line">
            <a:avLst/>
          </a:prstGeom>
          <a:ln w="57150">
            <a:solidFill>
              <a:schemeClr val="bg2">
                <a:lumMod val="75000"/>
              </a:schemeClr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Rechte verbindingslijn 39">
            <a:extLst>
              <a:ext uri="{FF2B5EF4-FFF2-40B4-BE49-F238E27FC236}">
                <a16:creationId xmlns:a16="http://schemas.microsoft.com/office/drawing/2014/main" id="{1ABB1011-6092-730C-E6BC-8AD888A94D85}"/>
              </a:ext>
            </a:extLst>
          </p:cNvPr>
          <p:cNvCxnSpPr>
            <a:cxnSpLocks/>
          </p:cNvCxnSpPr>
          <p:nvPr/>
        </p:nvCxnSpPr>
        <p:spPr>
          <a:xfrm flipH="1" flipV="1">
            <a:off x="1781501" y="5029584"/>
            <a:ext cx="6745087" cy="15024"/>
          </a:xfrm>
          <a:prstGeom prst="line">
            <a:avLst/>
          </a:prstGeom>
          <a:ln w="57150">
            <a:solidFill>
              <a:schemeClr val="bg2">
                <a:lumMod val="75000"/>
              </a:schemeClr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Rechte verbindingslijn 40">
            <a:extLst>
              <a:ext uri="{FF2B5EF4-FFF2-40B4-BE49-F238E27FC236}">
                <a16:creationId xmlns:a16="http://schemas.microsoft.com/office/drawing/2014/main" id="{22408532-F5B9-B626-1FA0-3B95BD588E97}"/>
              </a:ext>
            </a:extLst>
          </p:cNvPr>
          <p:cNvCxnSpPr>
            <a:cxnSpLocks/>
          </p:cNvCxnSpPr>
          <p:nvPr/>
        </p:nvCxnSpPr>
        <p:spPr>
          <a:xfrm flipH="1" flipV="1">
            <a:off x="1660006" y="1579869"/>
            <a:ext cx="6745087" cy="15024"/>
          </a:xfrm>
          <a:prstGeom prst="line">
            <a:avLst/>
          </a:prstGeom>
          <a:ln w="57150">
            <a:solidFill>
              <a:schemeClr val="bg2">
                <a:lumMod val="75000"/>
              </a:schemeClr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Right Brace 16">
            <a:extLst>
              <a:ext uri="{FF2B5EF4-FFF2-40B4-BE49-F238E27FC236}">
                <a16:creationId xmlns:a16="http://schemas.microsoft.com/office/drawing/2014/main" id="{55C41E4A-B35C-5725-F630-56E81148E627}"/>
              </a:ext>
            </a:extLst>
          </p:cNvPr>
          <p:cNvSpPr/>
          <p:nvPr/>
        </p:nvSpPr>
        <p:spPr>
          <a:xfrm>
            <a:off x="8620267" y="5077531"/>
            <a:ext cx="329343" cy="1424870"/>
          </a:xfrm>
          <a:prstGeom prst="rightBrace">
            <a:avLst>
              <a:gd name="adj1" fmla="val 52679"/>
              <a:gd name="adj2" fmla="val 50000"/>
            </a:avLst>
          </a:prstGeom>
          <a:ln w="28575">
            <a:solidFill>
              <a:srgbClr val="00998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cxnSp>
        <p:nvCxnSpPr>
          <p:cNvPr id="43" name="Rechte verbindingslijn 42">
            <a:extLst>
              <a:ext uri="{FF2B5EF4-FFF2-40B4-BE49-F238E27FC236}">
                <a16:creationId xmlns:a16="http://schemas.microsoft.com/office/drawing/2014/main" id="{E31D0F73-4B8D-E5E9-8DE4-4EC3E925DD45}"/>
              </a:ext>
            </a:extLst>
          </p:cNvPr>
          <p:cNvCxnSpPr>
            <a:cxnSpLocks/>
          </p:cNvCxnSpPr>
          <p:nvPr/>
        </p:nvCxnSpPr>
        <p:spPr>
          <a:xfrm flipH="1" flipV="1">
            <a:off x="1746249" y="6483676"/>
            <a:ext cx="6745087" cy="15024"/>
          </a:xfrm>
          <a:prstGeom prst="line">
            <a:avLst/>
          </a:prstGeom>
          <a:ln w="57150">
            <a:solidFill>
              <a:schemeClr val="bg2">
                <a:lumMod val="75000"/>
              </a:schemeClr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TextBox 17">
            <a:extLst>
              <a:ext uri="{FF2B5EF4-FFF2-40B4-BE49-F238E27FC236}">
                <a16:creationId xmlns:a16="http://schemas.microsoft.com/office/drawing/2014/main" id="{97392A58-FC5E-F2A2-B303-E944B8912042}"/>
              </a:ext>
            </a:extLst>
          </p:cNvPr>
          <p:cNvSpPr txBox="1"/>
          <p:nvPr/>
        </p:nvSpPr>
        <p:spPr>
          <a:xfrm>
            <a:off x="9002551" y="5466800"/>
            <a:ext cx="1495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noProof="0" dirty="0">
                <a:solidFill>
                  <a:srgbClr val="009982"/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Leaks</a:t>
            </a:r>
          </a:p>
        </p:txBody>
      </p:sp>
      <p:pic>
        <p:nvPicPr>
          <p:cNvPr id="46" name="Afbeelding 45">
            <a:extLst>
              <a:ext uri="{FF2B5EF4-FFF2-40B4-BE49-F238E27FC236}">
                <a16:creationId xmlns:a16="http://schemas.microsoft.com/office/drawing/2014/main" id="{6997FFBB-A215-AAE2-CA62-1870AA0B1B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sp>
        <p:nvSpPr>
          <p:cNvPr id="47" name="TextBox 14">
            <a:extLst>
              <a:ext uri="{FF2B5EF4-FFF2-40B4-BE49-F238E27FC236}">
                <a16:creationId xmlns:a16="http://schemas.microsoft.com/office/drawing/2014/main" id="{9B1DECF6-1710-02FB-C580-5CAF1E588728}"/>
              </a:ext>
            </a:extLst>
          </p:cNvPr>
          <p:cNvSpPr txBox="1"/>
          <p:nvPr/>
        </p:nvSpPr>
        <p:spPr>
          <a:xfrm>
            <a:off x="2245420" y="6049228"/>
            <a:ext cx="615967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400" b="1" noProof="0" dirty="0">
                <a:solidFill>
                  <a:schemeClr val="bg1">
                    <a:lumMod val="75000"/>
                  </a:schemeClr>
                </a:solidFill>
                <a:latin typeface="Lato" panose="020F0502020204030203" pitchFamily="34" charset="0"/>
              </a:rPr>
              <a:t>55(60)kW </a:t>
            </a:r>
            <a:r>
              <a:rPr lang="en-GB" sz="1200" noProof="0" dirty="0">
                <a:solidFill>
                  <a:schemeClr val="bg1">
                    <a:lumMod val="75000"/>
                  </a:schemeClr>
                </a:solidFill>
                <a:latin typeface="Lato" panose="020F0502020204030203" pitchFamily="34" charset="0"/>
              </a:rPr>
              <a:t>Oil-Free compressor – 144l/s or 8,6m</a:t>
            </a:r>
            <a:r>
              <a:rPr lang="en-GB" sz="1200" baseline="30000" noProof="0" dirty="0">
                <a:solidFill>
                  <a:schemeClr val="bg1">
                    <a:lumMod val="75000"/>
                  </a:schemeClr>
                </a:solidFill>
                <a:latin typeface="Lato" panose="020F0502020204030203" pitchFamily="34" charset="0"/>
              </a:rPr>
              <a:t>3</a:t>
            </a:r>
            <a:r>
              <a:rPr lang="en-GB" sz="1200" noProof="0" dirty="0">
                <a:solidFill>
                  <a:schemeClr val="bg1">
                    <a:lumMod val="75000"/>
                  </a:schemeClr>
                </a:solidFill>
                <a:latin typeface="Lato" panose="020F0502020204030203" pitchFamily="34" charset="0"/>
              </a:rPr>
              <a:t>/min max</a:t>
            </a:r>
          </a:p>
        </p:txBody>
      </p:sp>
      <p:sp>
        <p:nvSpPr>
          <p:cNvPr id="3" name="Foliennummernplatzhalter 2047">
            <a:extLst>
              <a:ext uri="{FF2B5EF4-FFF2-40B4-BE49-F238E27FC236}">
                <a16:creationId xmlns:a16="http://schemas.microsoft.com/office/drawing/2014/main" id="{6DAF8417-D3FF-7522-5EF1-ABF58D06077A}"/>
              </a:ext>
            </a:extLst>
          </p:cNvPr>
          <p:cNvSpPr txBox="1">
            <a:spLocks/>
          </p:cNvSpPr>
          <p:nvPr/>
        </p:nvSpPr>
        <p:spPr>
          <a:xfrm>
            <a:off x="10816633" y="6499971"/>
            <a:ext cx="1266891" cy="270000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B6F15528-21DE-4FAA-801E-634DDDAF4B2B}" type="slidenum">
              <a:rPr lang="en-GB" sz="1000" smtClean="0">
                <a:solidFill>
                  <a:schemeClr val="bg1">
                    <a:lumMod val="50000"/>
                  </a:schemeClr>
                </a:solidFill>
                <a:latin typeface="Arial"/>
              </a:rPr>
              <a:pPr algn="r">
                <a:defRPr/>
              </a:pPr>
              <a:t>15</a:t>
            </a:fld>
            <a:endParaRPr lang="en-GB" sz="1000" dirty="0">
              <a:solidFill>
                <a:schemeClr val="bg1">
                  <a:lumMod val="5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89810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20" grpId="0" animBg="1"/>
      <p:bldP spid="21" grpId="0"/>
      <p:bldP spid="42" grpId="0" animBg="1"/>
      <p:bldP spid="4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87C603-1886-A037-9B1D-62952CB9F2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6368CBD-E0FD-E72B-94B8-22DC868AF4AE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8">
            <a:extLst>
              <a:ext uri="{FF2B5EF4-FFF2-40B4-BE49-F238E27FC236}">
                <a16:creationId xmlns:a16="http://schemas.microsoft.com/office/drawing/2014/main" id="{40A6F546-88A3-0FE8-ABB4-323D049B7AD8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WHY START FINDING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Measure your losses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8" name="Afbeelding 27">
            <a:extLst>
              <a:ext uri="{FF2B5EF4-FFF2-40B4-BE49-F238E27FC236}">
                <a16:creationId xmlns:a16="http://schemas.microsoft.com/office/drawing/2014/main" id="{846E8A73-827A-2C30-346F-19FACC2625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2475" y="135879"/>
            <a:ext cx="3011186" cy="887638"/>
          </a:xfrm>
          <a:prstGeom prst="rect">
            <a:avLst/>
          </a:prstGeom>
        </p:spPr>
      </p:pic>
      <p:pic>
        <p:nvPicPr>
          <p:cNvPr id="25" name="Afbeelding 24">
            <a:extLst>
              <a:ext uri="{FF2B5EF4-FFF2-40B4-BE49-F238E27FC236}">
                <a16:creationId xmlns:a16="http://schemas.microsoft.com/office/drawing/2014/main" id="{D4AA5640-8D94-A383-F51A-47C7DA5DCF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029" y="1422400"/>
            <a:ext cx="7804724" cy="3848100"/>
          </a:xfrm>
          <a:prstGeom prst="rect">
            <a:avLst/>
          </a:prstGeom>
        </p:spPr>
      </p:pic>
      <p:sp>
        <p:nvSpPr>
          <p:cNvPr id="29" name="Stroomdiagram: Handmatige invoer 28">
            <a:extLst>
              <a:ext uri="{FF2B5EF4-FFF2-40B4-BE49-F238E27FC236}">
                <a16:creationId xmlns:a16="http://schemas.microsoft.com/office/drawing/2014/main" id="{BB3B4CDA-DBD8-2160-51F2-299F093DB0C0}"/>
              </a:ext>
            </a:extLst>
          </p:cNvPr>
          <p:cNvSpPr/>
          <p:nvPr/>
        </p:nvSpPr>
        <p:spPr>
          <a:xfrm rot="5400000" flipV="1">
            <a:off x="8747279" y="-2182657"/>
            <a:ext cx="6889440" cy="11191875"/>
          </a:xfrm>
          <a:prstGeom prst="flowChartManualInput">
            <a:avLst/>
          </a:prstGeom>
          <a:solidFill>
            <a:srgbClr val="00C4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27" name="TextBox 24">
            <a:extLst>
              <a:ext uri="{FF2B5EF4-FFF2-40B4-BE49-F238E27FC236}">
                <a16:creationId xmlns:a16="http://schemas.microsoft.com/office/drawing/2014/main" id="{B9981F21-AA41-D40F-8919-216E1BD5383E}"/>
              </a:ext>
            </a:extLst>
          </p:cNvPr>
          <p:cNvSpPr txBox="1"/>
          <p:nvPr/>
        </p:nvSpPr>
        <p:spPr>
          <a:xfrm>
            <a:off x="2073307" y="6369861"/>
            <a:ext cx="352263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noProof="0" dirty="0">
                <a:solidFill>
                  <a:schemeClr val="bg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40l/s or 2,4m3/min @ 9kWh/m3/min = 21,6kWh</a:t>
            </a:r>
          </a:p>
          <a:p>
            <a:r>
              <a:rPr lang="en-GB" sz="1000" noProof="0" dirty="0">
                <a:solidFill>
                  <a:schemeClr val="bg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0,2€/kW * 21,6kWh =&gt; 4,32€/h * 8760h = </a:t>
            </a:r>
            <a:r>
              <a:rPr lang="en-GB" sz="100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37.843€/y</a:t>
            </a:r>
          </a:p>
        </p:txBody>
      </p:sp>
      <p:sp>
        <p:nvSpPr>
          <p:cNvPr id="32" name="Tekstvak 31">
            <a:extLst>
              <a:ext uri="{FF2B5EF4-FFF2-40B4-BE49-F238E27FC236}">
                <a16:creationId xmlns:a16="http://schemas.microsoft.com/office/drawing/2014/main" id="{0A5F89A4-8DCF-C807-A4DA-F907C1A8B7A4}"/>
              </a:ext>
            </a:extLst>
          </p:cNvPr>
          <p:cNvSpPr txBox="1"/>
          <p:nvPr/>
        </p:nvSpPr>
        <p:spPr>
          <a:xfrm>
            <a:off x="8169280" y="2346623"/>
            <a:ext cx="5486242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noProof="0" dirty="0">
                <a:solidFill>
                  <a:schemeClr val="bg1"/>
                </a:solidFill>
              </a:rPr>
              <a:t>40 l/s * 9kWh/m³ = 21,6kWh</a:t>
            </a:r>
          </a:p>
          <a:p>
            <a:endParaRPr lang="en-GB" sz="2400" b="1" dirty="0">
              <a:solidFill>
                <a:schemeClr val="bg1"/>
              </a:solidFill>
            </a:endParaRPr>
          </a:p>
          <a:p>
            <a:r>
              <a:rPr lang="en-GB" sz="2400" b="1" dirty="0">
                <a:solidFill>
                  <a:schemeClr val="bg1"/>
                </a:solidFill>
              </a:rPr>
              <a:t>0,2 €/kWh =&gt; 4,32 €/h</a:t>
            </a:r>
          </a:p>
          <a:p>
            <a:endParaRPr lang="en-GB" sz="2400" b="1" noProof="0" dirty="0">
              <a:solidFill>
                <a:schemeClr val="bg1"/>
              </a:solidFill>
            </a:endParaRPr>
          </a:p>
          <a:p>
            <a:endParaRPr lang="en-GB" sz="2400" b="1" dirty="0">
              <a:solidFill>
                <a:schemeClr val="bg1"/>
              </a:solidFill>
            </a:endParaRPr>
          </a:p>
          <a:p>
            <a:r>
              <a:rPr lang="en-GB" sz="3200" b="1" dirty="0">
                <a:solidFill>
                  <a:schemeClr val="bg1"/>
                </a:solidFill>
              </a:rPr>
              <a:t>Leak cost =</a:t>
            </a:r>
          </a:p>
          <a:p>
            <a:r>
              <a:rPr lang="en-GB" sz="3600" b="1" dirty="0">
                <a:solidFill>
                  <a:schemeClr val="bg1"/>
                </a:solidFill>
              </a:rPr>
              <a:t>€37.843 / year</a:t>
            </a:r>
            <a:endParaRPr lang="en-GB" sz="5400" b="1" noProof="0" dirty="0">
              <a:solidFill>
                <a:schemeClr val="bg1"/>
              </a:solidFill>
            </a:endParaRPr>
          </a:p>
        </p:txBody>
      </p:sp>
      <p:pic>
        <p:nvPicPr>
          <p:cNvPr id="33" name="Afbeelding 32" descr="Veicolo - Bmw X1 Png, Transparent Png - vhv">
            <a:extLst>
              <a:ext uri="{FF2B5EF4-FFF2-40B4-BE49-F238E27FC236}">
                <a16:creationId xmlns:a16="http://schemas.microsoft.com/office/drawing/2014/main" id="{3BA3738E-DD31-7F1B-423D-DB67DF11D5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 flipH="1">
            <a:off x="9204156" y="5593670"/>
            <a:ext cx="1276894" cy="685960"/>
          </a:xfrm>
          <a:prstGeom prst="rect">
            <a:avLst/>
          </a:prstGeom>
        </p:spPr>
      </p:pic>
      <p:pic>
        <p:nvPicPr>
          <p:cNvPr id="35" name="Afbeelding 34">
            <a:extLst>
              <a:ext uri="{FF2B5EF4-FFF2-40B4-BE49-F238E27FC236}">
                <a16:creationId xmlns:a16="http://schemas.microsoft.com/office/drawing/2014/main" id="{5374082C-DF8B-C8AB-7D14-840C99370E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556500" cy="723392"/>
          </a:xfrm>
          <a:prstGeom prst="rect">
            <a:avLst/>
          </a:prstGeom>
        </p:spPr>
      </p:pic>
      <p:sp>
        <p:nvSpPr>
          <p:cNvPr id="36" name="ZoneTexte 37">
            <a:extLst>
              <a:ext uri="{FF2B5EF4-FFF2-40B4-BE49-F238E27FC236}">
                <a16:creationId xmlns:a16="http://schemas.microsoft.com/office/drawing/2014/main" id="{A023D5DB-0B80-3CBA-B18D-C402EC2A8E41}"/>
              </a:ext>
            </a:extLst>
          </p:cNvPr>
          <p:cNvSpPr txBox="1"/>
          <p:nvPr/>
        </p:nvSpPr>
        <p:spPr>
          <a:xfrm>
            <a:off x="2239189" y="5597326"/>
            <a:ext cx="4539559" cy="3393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00"/>
              </a:lnSpc>
            </a:pPr>
            <a:r>
              <a:rPr lang="en-GB" sz="2400" b="1" dirty="0">
                <a:solidFill>
                  <a:prstClr val="black">
                    <a:lumMod val="50000"/>
                    <a:lumOff val="50000"/>
                  </a:prstClr>
                </a:solidFill>
              </a:rPr>
              <a:t>55</a:t>
            </a:r>
            <a:r>
              <a:rPr lang="en-GB" sz="2400" b="1" noProof="0" dirty="0">
                <a:solidFill>
                  <a:prstClr val="black">
                    <a:lumMod val="50000"/>
                    <a:lumOff val="50000"/>
                  </a:prstClr>
                </a:solidFill>
              </a:rPr>
              <a:t> kW compressor</a:t>
            </a:r>
          </a:p>
          <a:p>
            <a:pPr marL="342900" indent="-342900">
              <a:lnSpc>
                <a:spcPts val="1200"/>
              </a:lnSpc>
              <a:buFont typeface="Wingdings" panose="05000000000000000000" pitchFamily="2" charset="2"/>
              <a:buChar char="Ø"/>
            </a:pPr>
            <a:endParaRPr lang="en-GB" sz="2400" b="1" noProof="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liennummernplatzhalter 2047">
            <a:extLst>
              <a:ext uri="{FF2B5EF4-FFF2-40B4-BE49-F238E27FC236}">
                <a16:creationId xmlns:a16="http://schemas.microsoft.com/office/drawing/2014/main" id="{312946B9-9926-1E90-0515-3306A7E53DE5}"/>
              </a:ext>
            </a:extLst>
          </p:cNvPr>
          <p:cNvSpPr txBox="1">
            <a:spLocks/>
          </p:cNvSpPr>
          <p:nvPr/>
        </p:nvSpPr>
        <p:spPr>
          <a:xfrm>
            <a:off x="10816633" y="6499971"/>
            <a:ext cx="1266891" cy="270000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B6F15528-21DE-4FAA-801E-634DDDAF4B2B}" type="slidenum">
              <a:rPr lang="en-GB" sz="1000" smtClean="0">
                <a:solidFill>
                  <a:schemeClr val="bg1">
                    <a:lumMod val="50000"/>
                  </a:schemeClr>
                </a:solidFill>
                <a:latin typeface="Arial"/>
              </a:rPr>
              <a:pPr algn="r">
                <a:defRPr/>
              </a:pPr>
              <a:t>16</a:t>
            </a:fld>
            <a:endParaRPr lang="en-GB" sz="1000" dirty="0">
              <a:solidFill>
                <a:schemeClr val="bg1">
                  <a:lumMod val="5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8920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4F4C1F-4804-B26D-B89F-99E9A4FA50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B2EDAE3-270B-3123-4AEB-AFEBB7128E6B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8">
            <a:extLst>
              <a:ext uri="{FF2B5EF4-FFF2-40B4-BE49-F238E27FC236}">
                <a16:creationId xmlns:a16="http://schemas.microsoft.com/office/drawing/2014/main" id="{9C65B778-979F-7C56-2369-DA6E5ADC0C08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WHY START FINDING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Measure your losses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8" name="Afbeelding 27">
            <a:extLst>
              <a:ext uri="{FF2B5EF4-FFF2-40B4-BE49-F238E27FC236}">
                <a16:creationId xmlns:a16="http://schemas.microsoft.com/office/drawing/2014/main" id="{EDAB3430-84D3-2111-C696-EC9D27531C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2475" y="135879"/>
            <a:ext cx="3011186" cy="887638"/>
          </a:xfrm>
          <a:prstGeom prst="rect">
            <a:avLst/>
          </a:prstGeom>
        </p:spPr>
      </p:pic>
      <p:pic>
        <p:nvPicPr>
          <p:cNvPr id="25" name="Afbeelding 24">
            <a:extLst>
              <a:ext uri="{FF2B5EF4-FFF2-40B4-BE49-F238E27FC236}">
                <a16:creationId xmlns:a16="http://schemas.microsoft.com/office/drawing/2014/main" id="{492073A1-19F4-1016-C2D6-498396568D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029" y="1422400"/>
            <a:ext cx="7804724" cy="3848100"/>
          </a:xfrm>
          <a:prstGeom prst="rect">
            <a:avLst/>
          </a:prstGeom>
        </p:spPr>
      </p:pic>
      <p:sp>
        <p:nvSpPr>
          <p:cNvPr id="29" name="Stroomdiagram: Handmatige invoer 28">
            <a:extLst>
              <a:ext uri="{FF2B5EF4-FFF2-40B4-BE49-F238E27FC236}">
                <a16:creationId xmlns:a16="http://schemas.microsoft.com/office/drawing/2014/main" id="{CD0493B6-7E6E-5EE9-A7E9-FA1CF738900F}"/>
              </a:ext>
            </a:extLst>
          </p:cNvPr>
          <p:cNvSpPr/>
          <p:nvPr/>
        </p:nvSpPr>
        <p:spPr>
          <a:xfrm rot="5400000" flipV="1">
            <a:off x="8747279" y="-2182657"/>
            <a:ext cx="6889440" cy="11191875"/>
          </a:xfrm>
          <a:prstGeom prst="flowChartManualInput">
            <a:avLst/>
          </a:prstGeom>
          <a:solidFill>
            <a:srgbClr val="00C4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32" name="Tekstvak 31">
            <a:extLst>
              <a:ext uri="{FF2B5EF4-FFF2-40B4-BE49-F238E27FC236}">
                <a16:creationId xmlns:a16="http://schemas.microsoft.com/office/drawing/2014/main" id="{189B1EBA-2164-9F5D-FB16-49869B0C5167}"/>
              </a:ext>
            </a:extLst>
          </p:cNvPr>
          <p:cNvSpPr txBox="1"/>
          <p:nvPr/>
        </p:nvSpPr>
        <p:spPr>
          <a:xfrm>
            <a:off x="8169280" y="2346623"/>
            <a:ext cx="5486242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Capacity savings:</a:t>
            </a:r>
          </a:p>
          <a:p>
            <a:endParaRPr lang="en-GB" sz="2400" b="1" noProof="0" dirty="0">
              <a:solidFill>
                <a:schemeClr val="bg1"/>
              </a:solidFill>
            </a:endParaRPr>
          </a:p>
          <a:p>
            <a:r>
              <a:rPr lang="en-GB" sz="2400" b="1" dirty="0">
                <a:solidFill>
                  <a:schemeClr val="bg1"/>
                </a:solidFill>
              </a:rPr>
              <a:t>40l/s leak losses /</a:t>
            </a:r>
          </a:p>
          <a:p>
            <a:r>
              <a:rPr lang="en-GB" sz="2400" b="1" dirty="0">
                <a:solidFill>
                  <a:schemeClr val="bg1"/>
                </a:solidFill>
              </a:rPr>
              <a:t>144l/s max capacity</a:t>
            </a:r>
          </a:p>
          <a:p>
            <a:endParaRPr lang="en-GB" sz="2400" b="1" dirty="0">
              <a:solidFill>
                <a:schemeClr val="bg1"/>
              </a:solidFill>
            </a:endParaRPr>
          </a:p>
          <a:p>
            <a:endParaRPr lang="en-GB" sz="2400" b="1" dirty="0">
              <a:solidFill>
                <a:schemeClr val="bg1"/>
              </a:solidFill>
            </a:endParaRPr>
          </a:p>
          <a:p>
            <a:r>
              <a:rPr lang="en-GB" sz="3200" b="1" dirty="0">
                <a:solidFill>
                  <a:schemeClr val="bg1"/>
                </a:solidFill>
              </a:rPr>
              <a:t>Load reduction =</a:t>
            </a:r>
          </a:p>
          <a:p>
            <a:r>
              <a:rPr lang="en-GB" sz="3600" b="1" noProof="0" dirty="0">
                <a:solidFill>
                  <a:schemeClr val="bg1"/>
                </a:solidFill>
              </a:rPr>
              <a:t>27,7</a:t>
            </a:r>
            <a:r>
              <a:rPr lang="en-GB" sz="3200" b="1" noProof="0" dirty="0">
                <a:solidFill>
                  <a:schemeClr val="bg1"/>
                </a:solidFill>
              </a:rPr>
              <a:t>%</a:t>
            </a:r>
          </a:p>
        </p:txBody>
      </p:sp>
      <p:pic>
        <p:nvPicPr>
          <p:cNvPr id="35" name="Afbeelding 34">
            <a:extLst>
              <a:ext uri="{FF2B5EF4-FFF2-40B4-BE49-F238E27FC236}">
                <a16:creationId xmlns:a16="http://schemas.microsoft.com/office/drawing/2014/main" id="{8880589B-6A54-F78A-6E9B-AEAD4F34D0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556500" cy="723392"/>
          </a:xfrm>
          <a:prstGeom prst="rect">
            <a:avLst/>
          </a:prstGeom>
        </p:spPr>
      </p:pic>
      <p:sp>
        <p:nvSpPr>
          <p:cNvPr id="36" name="ZoneTexte 37">
            <a:extLst>
              <a:ext uri="{FF2B5EF4-FFF2-40B4-BE49-F238E27FC236}">
                <a16:creationId xmlns:a16="http://schemas.microsoft.com/office/drawing/2014/main" id="{A9A2509B-A7A5-2242-938A-A37666283E1B}"/>
              </a:ext>
            </a:extLst>
          </p:cNvPr>
          <p:cNvSpPr txBox="1"/>
          <p:nvPr/>
        </p:nvSpPr>
        <p:spPr>
          <a:xfrm>
            <a:off x="2239189" y="5597326"/>
            <a:ext cx="4539559" cy="3393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ts val="1200"/>
              </a:lnSpc>
            </a:pPr>
            <a:r>
              <a:rPr lang="en-GB" sz="2400" b="1" dirty="0">
                <a:solidFill>
                  <a:prstClr val="black">
                    <a:lumMod val="50000"/>
                    <a:lumOff val="50000"/>
                  </a:prstClr>
                </a:solidFill>
              </a:rPr>
              <a:t>55</a:t>
            </a:r>
            <a:r>
              <a:rPr lang="en-GB" sz="2400" b="1" noProof="0" dirty="0">
                <a:solidFill>
                  <a:prstClr val="black">
                    <a:lumMod val="50000"/>
                    <a:lumOff val="50000"/>
                  </a:prstClr>
                </a:solidFill>
              </a:rPr>
              <a:t> kW compressor</a:t>
            </a:r>
          </a:p>
          <a:p>
            <a:pPr marL="342900" indent="-342900">
              <a:lnSpc>
                <a:spcPts val="1200"/>
              </a:lnSpc>
              <a:buFont typeface="Wingdings" panose="05000000000000000000" pitchFamily="2" charset="2"/>
              <a:buChar char="Ø"/>
            </a:pPr>
            <a:endParaRPr lang="en-GB" sz="2400" b="1" noProof="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liennummernplatzhalter 2047">
            <a:extLst>
              <a:ext uri="{FF2B5EF4-FFF2-40B4-BE49-F238E27FC236}">
                <a16:creationId xmlns:a16="http://schemas.microsoft.com/office/drawing/2014/main" id="{A01DF3A3-BF91-13D1-9D9D-64EA2B7C90BF}"/>
              </a:ext>
            </a:extLst>
          </p:cNvPr>
          <p:cNvSpPr txBox="1">
            <a:spLocks/>
          </p:cNvSpPr>
          <p:nvPr/>
        </p:nvSpPr>
        <p:spPr>
          <a:xfrm>
            <a:off x="10816633" y="6499971"/>
            <a:ext cx="1266891" cy="270000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B6F15528-21DE-4FAA-801E-634DDDAF4B2B}" type="slidenum">
              <a:rPr lang="en-GB" sz="1000" smtClean="0">
                <a:solidFill>
                  <a:schemeClr val="bg1">
                    <a:lumMod val="50000"/>
                  </a:schemeClr>
                </a:solidFill>
                <a:latin typeface="Arial"/>
              </a:rPr>
              <a:pPr algn="r">
                <a:defRPr/>
              </a:pPr>
              <a:t>17</a:t>
            </a:fld>
            <a:endParaRPr lang="en-GB" sz="1000" dirty="0">
              <a:solidFill>
                <a:schemeClr val="bg1">
                  <a:lumMod val="50000"/>
                </a:schemeClr>
              </a:solidFill>
              <a:latin typeface="Arial"/>
            </a:endParaRPr>
          </a:p>
        </p:txBody>
      </p:sp>
      <p:sp>
        <p:nvSpPr>
          <p:cNvPr id="5" name="TextBox 24">
            <a:extLst>
              <a:ext uri="{FF2B5EF4-FFF2-40B4-BE49-F238E27FC236}">
                <a16:creationId xmlns:a16="http://schemas.microsoft.com/office/drawing/2014/main" id="{2EA43280-45E5-B74A-6225-396D20D88E0D}"/>
              </a:ext>
            </a:extLst>
          </p:cNvPr>
          <p:cNvSpPr txBox="1"/>
          <p:nvPr/>
        </p:nvSpPr>
        <p:spPr>
          <a:xfrm>
            <a:off x="2073307" y="6369861"/>
            <a:ext cx="352263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noProof="0" dirty="0">
                <a:solidFill>
                  <a:schemeClr val="bg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40l/s or 2,4m3/min @ 9kWh/m3/min = 21,6kWh</a:t>
            </a:r>
          </a:p>
          <a:p>
            <a:r>
              <a:rPr lang="en-GB" sz="1000" noProof="0" dirty="0">
                <a:solidFill>
                  <a:schemeClr val="bg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0,2€/kW * 21,6kWh =&gt; 4,32€/h * 8760h = </a:t>
            </a:r>
            <a:r>
              <a:rPr lang="en-GB" sz="100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37.843€/y</a:t>
            </a:r>
          </a:p>
        </p:txBody>
      </p:sp>
    </p:spTree>
    <p:extLst>
      <p:ext uri="{BB962C8B-B14F-4D97-AF65-F5344CB8AC3E}">
        <p14:creationId xmlns:p14="http://schemas.microsoft.com/office/powerpoint/2010/main" val="2484829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E41C40-0890-4525-7563-E65F5E4023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06B774-56A6-60A1-807E-3DC7558621DB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D7CFC3A-1EDB-9225-974A-7D937B6D0D55}"/>
              </a:ext>
            </a:extLst>
          </p:cNvPr>
          <p:cNvGrpSpPr/>
          <p:nvPr/>
        </p:nvGrpSpPr>
        <p:grpSpPr>
          <a:xfrm>
            <a:off x="976759" y="3281448"/>
            <a:ext cx="1923417" cy="1784235"/>
            <a:chOff x="978056" y="3630511"/>
            <a:chExt cx="1662618" cy="1478851"/>
          </a:xfrm>
          <a:solidFill>
            <a:srgbClr val="009982"/>
          </a:solidFill>
        </p:grpSpPr>
        <p:sp>
          <p:nvSpPr>
            <p:cNvPr id="9" name="Kubus 17">
              <a:extLst>
                <a:ext uri="{FF2B5EF4-FFF2-40B4-BE49-F238E27FC236}">
                  <a16:creationId xmlns:a16="http://schemas.microsoft.com/office/drawing/2014/main" id="{1A6C2820-F89C-984C-A216-A627B5D837F9}"/>
                </a:ext>
              </a:extLst>
            </p:cNvPr>
            <p:cNvSpPr/>
            <p:nvPr/>
          </p:nvSpPr>
          <p:spPr>
            <a:xfrm>
              <a:off x="978056" y="3630511"/>
              <a:ext cx="1662618" cy="1478851"/>
            </a:xfrm>
            <a:prstGeom prst="cube">
              <a:avLst/>
            </a:pr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grpSp>
          <p:nvGrpSpPr>
            <p:cNvPr id="10" name="Group 69">
              <a:extLst>
                <a:ext uri="{FF2B5EF4-FFF2-40B4-BE49-F238E27FC236}">
                  <a16:creationId xmlns:a16="http://schemas.microsoft.com/office/drawing/2014/main" id="{6E62A352-1384-6D37-B6F6-57230C27ABD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13554" y="4421831"/>
              <a:ext cx="601615" cy="492014"/>
              <a:chOff x="480" y="480"/>
              <a:chExt cx="1425" cy="1275"/>
            </a:xfrm>
            <a:grpFill/>
          </p:grpSpPr>
          <p:sp>
            <p:nvSpPr>
              <p:cNvPr id="11" name="Oval 70">
                <a:extLst>
                  <a:ext uri="{FF2B5EF4-FFF2-40B4-BE49-F238E27FC236}">
                    <a16:creationId xmlns:a16="http://schemas.microsoft.com/office/drawing/2014/main" id="{94579A8D-0B9B-1F5E-598D-2E9C447F15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0" y="480"/>
                <a:ext cx="1221" cy="1275"/>
              </a:xfrm>
              <a:prstGeom prst="ellipse">
                <a:avLst/>
              </a:prstGeom>
              <a:grpFill/>
              <a:ln w="1905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2" name="Line 71">
                <a:extLst>
                  <a:ext uri="{FF2B5EF4-FFF2-40B4-BE49-F238E27FC236}">
                    <a16:creationId xmlns:a16="http://schemas.microsoft.com/office/drawing/2014/main" id="{6589A9B9-9E99-A230-A0F1-3D3AC07515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701" y="1118"/>
                <a:ext cx="204" cy="0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3" name="Line 72">
                <a:extLst>
                  <a:ext uri="{FF2B5EF4-FFF2-40B4-BE49-F238E27FC236}">
                    <a16:creationId xmlns:a16="http://schemas.microsoft.com/office/drawing/2014/main" id="{6DBD5A81-1908-6D6B-C8D3-51582CD473D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631" y="726"/>
                <a:ext cx="1042" cy="229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" name="Line 73">
                <a:extLst>
                  <a:ext uri="{FF2B5EF4-FFF2-40B4-BE49-F238E27FC236}">
                    <a16:creationId xmlns:a16="http://schemas.microsoft.com/office/drawing/2014/main" id="{5D853F92-AAD9-5004-F7B4-0287F11AF49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624" y="1304"/>
                <a:ext cx="1042" cy="229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40AE250-CF6D-F8BF-C2BC-B6015A7B4CF1}"/>
              </a:ext>
            </a:extLst>
          </p:cNvPr>
          <p:cNvGrpSpPr/>
          <p:nvPr/>
        </p:nvGrpSpPr>
        <p:grpSpPr>
          <a:xfrm>
            <a:off x="7823423" y="2730518"/>
            <a:ext cx="2702640" cy="2407958"/>
            <a:chOff x="978056" y="3630511"/>
            <a:chExt cx="1662618" cy="1478851"/>
          </a:xfrm>
          <a:solidFill>
            <a:srgbClr val="009982"/>
          </a:solidFill>
        </p:grpSpPr>
        <p:sp>
          <p:nvSpPr>
            <p:cNvPr id="17" name="Kubus 17">
              <a:extLst>
                <a:ext uri="{FF2B5EF4-FFF2-40B4-BE49-F238E27FC236}">
                  <a16:creationId xmlns:a16="http://schemas.microsoft.com/office/drawing/2014/main" id="{47058018-82A3-62F0-8506-D9E15EFAA332}"/>
                </a:ext>
              </a:extLst>
            </p:cNvPr>
            <p:cNvSpPr/>
            <p:nvPr/>
          </p:nvSpPr>
          <p:spPr>
            <a:xfrm>
              <a:off x="978056" y="3630511"/>
              <a:ext cx="1662618" cy="1478851"/>
            </a:xfrm>
            <a:prstGeom prst="cube">
              <a:avLst/>
            </a:pr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grpSp>
          <p:nvGrpSpPr>
            <p:cNvPr id="18" name="Group 69">
              <a:extLst>
                <a:ext uri="{FF2B5EF4-FFF2-40B4-BE49-F238E27FC236}">
                  <a16:creationId xmlns:a16="http://schemas.microsoft.com/office/drawing/2014/main" id="{9EED7014-ADED-C475-93D5-08A555AF8AF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13554" y="4421831"/>
              <a:ext cx="601615" cy="492014"/>
              <a:chOff x="480" y="480"/>
              <a:chExt cx="1425" cy="1275"/>
            </a:xfrm>
            <a:grpFill/>
          </p:grpSpPr>
          <p:sp>
            <p:nvSpPr>
              <p:cNvPr id="19" name="Oval 70">
                <a:extLst>
                  <a:ext uri="{FF2B5EF4-FFF2-40B4-BE49-F238E27FC236}">
                    <a16:creationId xmlns:a16="http://schemas.microsoft.com/office/drawing/2014/main" id="{1C7FB4AE-4A3D-8917-44AB-D07B384B37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0" y="480"/>
                <a:ext cx="1221" cy="1275"/>
              </a:xfrm>
              <a:prstGeom prst="ellipse">
                <a:avLst/>
              </a:prstGeom>
              <a:grpFill/>
              <a:ln w="1905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20" name="Line 71">
                <a:extLst>
                  <a:ext uri="{FF2B5EF4-FFF2-40B4-BE49-F238E27FC236}">
                    <a16:creationId xmlns:a16="http://schemas.microsoft.com/office/drawing/2014/main" id="{33527538-A22E-0558-CBD1-578AFFE8560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701" y="1118"/>
                <a:ext cx="204" cy="0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1" name="Line 72">
                <a:extLst>
                  <a:ext uri="{FF2B5EF4-FFF2-40B4-BE49-F238E27FC236}">
                    <a16:creationId xmlns:a16="http://schemas.microsoft.com/office/drawing/2014/main" id="{E3188386-7042-D27C-4318-C2FEC8886FF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631" y="726"/>
                <a:ext cx="1042" cy="229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2" name="Line 73">
                <a:extLst>
                  <a:ext uri="{FF2B5EF4-FFF2-40B4-BE49-F238E27FC236}">
                    <a16:creationId xmlns:a16="http://schemas.microsoft.com/office/drawing/2014/main" id="{E51BB3F2-EC59-E90A-BF8C-BF83BFA3A5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624" y="1304"/>
                <a:ext cx="1042" cy="229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701DFC43-145D-6F41-157B-E70FC09B2A78}"/>
              </a:ext>
            </a:extLst>
          </p:cNvPr>
          <p:cNvSpPr txBox="1"/>
          <p:nvPr/>
        </p:nvSpPr>
        <p:spPr>
          <a:xfrm>
            <a:off x="3284443" y="3648482"/>
            <a:ext cx="5437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noProof="0" dirty="0">
                <a:solidFill>
                  <a:srgbClr val="009982"/>
                </a:solidFill>
              </a:rPr>
              <a:t>+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F606290-DA90-694E-9257-C778BA948BA4}"/>
              </a:ext>
            </a:extLst>
          </p:cNvPr>
          <p:cNvSpPr txBox="1"/>
          <p:nvPr/>
        </p:nvSpPr>
        <p:spPr>
          <a:xfrm>
            <a:off x="5899992" y="2994555"/>
            <a:ext cx="131713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noProof="0" dirty="0">
                <a:solidFill>
                  <a:srgbClr val="00C4A8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&gt;</a:t>
            </a:r>
            <a:endParaRPr lang="en-GB" sz="8000" noProof="0" dirty="0">
              <a:solidFill>
                <a:srgbClr val="00C4A8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28" name="Lek met stoom-groen.pdf" descr="Lek met stoom-groen.pdf">
            <a:extLst>
              <a:ext uri="{FF2B5EF4-FFF2-40B4-BE49-F238E27FC236}">
                <a16:creationId xmlns:a16="http://schemas.microsoft.com/office/drawing/2014/main" id="{F634A458-8C78-DCA4-A3D3-9B7C5E44ED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72060" y="2764896"/>
            <a:ext cx="815483" cy="815483"/>
          </a:xfrm>
          <a:prstGeom prst="rect">
            <a:avLst/>
          </a:prstGeom>
          <a:ln w="12700">
            <a:miter lim="400000"/>
          </a:ln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5AFC63D3-B3AF-4C7E-E770-1E901AFE50F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9468" t="1863" r="467" b="-1863"/>
          <a:stretch/>
        </p:blipFill>
        <p:spPr>
          <a:xfrm>
            <a:off x="11167572" y="4413827"/>
            <a:ext cx="385325" cy="491273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DC550A20-4242-27AD-5237-2746C0D8AE6F}"/>
              </a:ext>
            </a:extLst>
          </p:cNvPr>
          <p:cNvSpPr txBox="1"/>
          <p:nvPr/>
        </p:nvSpPr>
        <p:spPr>
          <a:xfrm>
            <a:off x="10755248" y="4915942"/>
            <a:ext cx="128464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600" noProof="0" dirty="0">
                <a:solidFill>
                  <a:schemeClr val="bg2">
                    <a:lumMod val="50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Leaks</a:t>
            </a:r>
            <a:endParaRPr lang="en-GB" sz="1400" noProof="0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E498E97B-3F50-2566-DB5E-63FFE892D1B2}"/>
              </a:ext>
            </a:extLst>
          </p:cNvPr>
          <p:cNvCxnSpPr>
            <a:cxnSpLocks/>
          </p:cNvCxnSpPr>
          <p:nvPr/>
        </p:nvCxnSpPr>
        <p:spPr>
          <a:xfrm>
            <a:off x="2736715" y="4479479"/>
            <a:ext cx="1272147" cy="0"/>
          </a:xfrm>
          <a:prstGeom prst="straightConnector1">
            <a:avLst/>
          </a:prstGeom>
          <a:ln w="57150">
            <a:solidFill>
              <a:srgbClr val="00998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40415347-0C97-13DF-23C1-B263436DE6E8}"/>
              </a:ext>
            </a:extLst>
          </p:cNvPr>
          <p:cNvCxnSpPr>
            <a:cxnSpLocks/>
          </p:cNvCxnSpPr>
          <p:nvPr/>
        </p:nvCxnSpPr>
        <p:spPr>
          <a:xfrm>
            <a:off x="10413224" y="4430240"/>
            <a:ext cx="1529009" cy="0"/>
          </a:xfrm>
          <a:prstGeom prst="straightConnector1">
            <a:avLst/>
          </a:prstGeom>
          <a:ln w="57150">
            <a:solidFill>
              <a:srgbClr val="00998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54E613A1-BFF4-FD21-7409-75D62737E66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1228" y="2994554"/>
            <a:ext cx="2215991" cy="2215991"/>
          </a:xfrm>
          <a:prstGeom prst="rect">
            <a:avLst/>
          </a:prstGeom>
        </p:spPr>
      </p:pic>
      <p:sp>
        <p:nvSpPr>
          <p:cNvPr id="30" name="Textfeld 23">
            <a:extLst>
              <a:ext uri="{FF2B5EF4-FFF2-40B4-BE49-F238E27FC236}">
                <a16:creationId xmlns:a16="http://schemas.microsoft.com/office/drawing/2014/main" id="{B5863AF5-0D3C-6573-5418-85C5DD456C2B}"/>
              </a:ext>
            </a:extLst>
          </p:cNvPr>
          <p:cNvSpPr txBox="1"/>
          <p:nvPr/>
        </p:nvSpPr>
        <p:spPr>
          <a:xfrm>
            <a:off x="4159142" y="5100607"/>
            <a:ext cx="15905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1400" noProof="0" dirty="0">
                <a:solidFill>
                  <a:schemeClr val="bg2">
                    <a:lumMod val="50000"/>
                  </a:schemeClr>
                </a:solidFill>
                <a:latin typeface="+mj-lt"/>
                <a:cs typeface="Lao UI" panose="020B0502040204020203" pitchFamily="34" charset="0"/>
              </a:rPr>
              <a:t>LeakCam600</a:t>
            </a:r>
            <a:endParaRPr lang="en-GB" sz="1400" b="0" noProof="0" dirty="0">
              <a:solidFill>
                <a:schemeClr val="bg2">
                  <a:lumMod val="50000"/>
                </a:schemeClr>
              </a:solidFill>
              <a:latin typeface="+mj-lt"/>
              <a:cs typeface="Lao UI" panose="020B0502040204020203" pitchFamily="34" charset="0"/>
            </a:endParaRP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4176371F-1565-E771-9897-5F68E8EFD2B9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b="1" cap="all" noProof="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WHY START FINDING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System management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9A1A74-4586-51C1-4779-32C14A561C97}"/>
              </a:ext>
            </a:extLst>
          </p:cNvPr>
          <p:cNvSpPr txBox="1"/>
          <p:nvPr/>
        </p:nvSpPr>
        <p:spPr>
          <a:xfrm>
            <a:off x="1166563" y="3759475"/>
            <a:ext cx="21824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37 kW</a:t>
            </a:r>
            <a:endParaRPr lang="en-GB" sz="2400" b="1" noProof="0" dirty="0">
              <a:solidFill>
                <a:schemeClr val="bg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498C67D-BB30-3AED-3C58-BA2CE0E72301}"/>
              </a:ext>
            </a:extLst>
          </p:cNvPr>
          <p:cNvSpPr txBox="1"/>
          <p:nvPr/>
        </p:nvSpPr>
        <p:spPr>
          <a:xfrm>
            <a:off x="8248254" y="3446718"/>
            <a:ext cx="22952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55kW</a:t>
            </a:r>
            <a:endParaRPr lang="en-GB" b="1" noProof="0" dirty="0">
              <a:solidFill>
                <a:schemeClr val="bg1"/>
              </a:solidFill>
            </a:endParaRPr>
          </a:p>
        </p:txBody>
      </p:sp>
      <p:pic>
        <p:nvPicPr>
          <p:cNvPr id="24" name="Afbeelding 23">
            <a:extLst>
              <a:ext uri="{FF2B5EF4-FFF2-40B4-BE49-F238E27FC236}">
                <a16:creationId xmlns:a16="http://schemas.microsoft.com/office/drawing/2014/main" id="{AC033E7E-31E0-2058-0AC7-1903E56BB4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sp>
        <p:nvSpPr>
          <p:cNvPr id="35" name="Textfeld 23">
            <a:extLst>
              <a:ext uri="{FF2B5EF4-FFF2-40B4-BE49-F238E27FC236}">
                <a16:creationId xmlns:a16="http://schemas.microsoft.com/office/drawing/2014/main" id="{C4756E2E-7B52-9285-D9A5-5BED5F54852C}"/>
              </a:ext>
            </a:extLst>
          </p:cNvPr>
          <p:cNvSpPr txBox="1"/>
          <p:nvPr/>
        </p:nvSpPr>
        <p:spPr>
          <a:xfrm>
            <a:off x="5748226" y="3494593"/>
            <a:ext cx="15905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1400" noProof="0" dirty="0">
                <a:solidFill>
                  <a:schemeClr val="bg2">
                    <a:lumMod val="50000"/>
                  </a:schemeClr>
                </a:solidFill>
                <a:latin typeface="+mj-lt"/>
                <a:cs typeface="Lao UI" panose="020B0502040204020203" pitchFamily="34" charset="0"/>
              </a:rPr>
              <a:t>Better than</a:t>
            </a:r>
            <a:endParaRPr lang="en-GB" sz="1400" b="0" noProof="0" dirty="0">
              <a:solidFill>
                <a:schemeClr val="bg2">
                  <a:lumMod val="50000"/>
                </a:schemeClr>
              </a:solidFill>
              <a:latin typeface="+mj-lt"/>
              <a:cs typeface="Lao UI" panose="020B0502040204020203" pitchFamily="34" charset="0"/>
            </a:endParaRPr>
          </a:p>
        </p:txBody>
      </p:sp>
      <p:sp>
        <p:nvSpPr>
          <p:cNvPr id="38" name="Tekstvak 37">
            <a:extLst>
              <a:ext uri="{FF2B5EF4-FFF2-40B4-BE49-F238E27FC236}">
                <a16:creationId xmlns:a16="http://schemas.microsoft.com/office/drawing/2014/main" id="{34F95322-F0A9-91F2-8FF5-81F949FF2260}"/>
              </a:ext>
            </a:extLst>
          </p:cNvPr>
          <p:cNvSpPr txBox="1"/>
          <p:nvPr/>
        </p:nvSpPr>
        <p:spPr>
          <a:xfrm>
            <a:off x="904506" y="1983211"/>
            <a:ext cx="71199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00C4A8"/>
                </a:solidFill>
              </a:rPr>
              <a:t>Fix leaks before upsizing compressors</a:t>
            </a:r>
            <a:endParaRPr lang="en-GB" sz="2800" b="1" noProof="0" dirty="0">
              <a:solidFill>
                <a:srgbClr val="00C4A8"/>
              </a:solidFill>
            </a:endParaRPr>
          </a:p>
        </p:txBody>
      </p:sp>
      <p:sp>
        <p:nvSpPr>
          <p:cNvPr id="3" name="Foliennummernplatzhalter 2047">
            <a:extLst>
              <a:ext uri="{FF2B5EF4-FFF2-40B4-BE49-F238E27FC236}">
                <a16:creationId xmlns:a16="http://schemas.microsoft.com/office/drawing/2014/main" id="{7BE314C4-5A8C-FB65-9869-E34296685CDB}"/>
              </a:ext>
            </a:extLst>
          </p:cNvPr>
          <p:cNvSpPr txBox="1">
            <a:spLocks/>
          </p:cNvSpPr>
          <p:nvPr/>
        </p:nvSpPr>
        <p:spPr>
          <a:xfrm>
            <a:off x="10816633" y="6499971"/>
            <a:ext cx="1266891" cy="270000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B6F15528-21DE-4FAA-801E-634DDDAF4B2B}" type="slidenum">
              <a:rPr lang="en-GB" sz="1000" smtClean="0">
                <a:solidFill>
                  <a:schemeClr val="bg1">
                    <a:lumMod val="50000"/>
                  </a:schemeClr>
                </a:solidFill>
                <a:latin typeface="Arial"/>
              </a:rPr>
              <a:pPr algn="r">
                <a:defRPr/>
              </a:pPr>
              <a:t>18</a:t>
            </a:fld>
            <a:endParaRPr lang="en-GB" sz="1000" dirty="0">
              <a:solidFill>
                <a:schemeClr val="bg1">
                  <a:lumMod val="5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44990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3" grpId="0" build="allAtOnce"/>
      <p:bldP spid="27" grpId="0"/>
      <p:bldP spid="3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CCF22C-3973-B98D-28F1-BE2593862E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AC75D0B7-DFDC-CC72-73F9-67F3370E7E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t>19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25F341A2-965A-43F4-9B54-37ABE8E4E2BF}"/>
              </a:ext>
            </a:extLst>
          </p:cNvPr>
          <p:cNvGrpSpPr/>
          <p:nvPr/>
        </p:nvGrpSpPr>
        <p:grpSpPr>
          <a:xfrm>
            <a:off x="6667819" y="2597885"/>
            <a:ext cx="612362" cy="642824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492177BE-BF84-17A4-723D-34CD4E4940C4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C4339470-5FE2-A40A-A964-083F93C66536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E5457D9F-E01B-F74F-C51D-491FCE11A4EC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D2FD0EC4-7BC4-9704-5DB4-8887236A29AD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DBA42EC5-9FA4-226F-BF9E-2FD4DB9154B7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95C5028E-86B0-6728-D9F2-63B19EDFE22F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92085A2F-42AA-A38E-D0B4-4C199ED33338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A72859A8-7D95-0806-5149-5DF7376E8C2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8B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96FDE1C-4F1C-03DE-E166-956316578D8E}"/>
              </a:ext>
            </a:extLst>
          </p:cNvPr>
          <p:cNvSpPr/>
          <p:nvPr/>
        </p:nvSpPr>
        <p:spPr>
          <a:xfrm>
            <a:off x="309033" y="224366"/>
            <a:ext cx="11607801" cy="6392333"/>
          </a:xfrm>
          <a:prstGeom prst="roundRect">
            <a:avLst/>
          </a:prstGeom>
          <a:solidFill>
            <a:srgbClr val="00C4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714B39-D57F-E8D3-1E69-4BA3BC35FDDD}"/>
              </a:ext>
            </a:extLst>
          </p:cNvPr>
          <p:cNvSpPr txBox="1"/>
          <p:nvPr/>
        </p:nvSpPr>
        <p:spPr>
          <a:xfrm>
            <a:off x="610675" y="1457279"/>
            <a:ext cx="10651374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ts val="3600"/>
              </a:lnSpc>
              <a:buClr>
                <a:schemeClr val="bg1">
                  <a:lumMod val="95000"/>
                </a:schemeClr>
              </a:buClr>
            </a:pPr>
            <a:endParaRPr lang="en-GB" sz="2800" b="1" noProof="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lvl="1">
              <a:lnSpc>
                <a:spcPts val="3600"/>
              </a:lnSpc>
              <a:buClr>
                <a:schemeClr val="bg1">
                  <a:lumMod val="95000"/>
                </a:schemeClr>
              </a:buClr>
            </a:pPr>
            <a:endParaRPr lang="en-GB" sz="2800" b="1" noProof="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indent="0">
              <a:buNone/>
            </a:pPr>
            <a:endParaRPr lang="en-GB" sz="200" b="1" noProof="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4BD2DF-ABC2-F3AC-E33F-F75A9533C1EC}"/>
              </a:ext>
            </a:extLst>
          </p:cNvPr>
          <p:cNvSpPr txBox="1"/>
          <p:nvPr/>
        </p:nvSpPr>
        <p:spPr>
          <a:xfrm>
            <a:off x="1089466" y="581774"/>
            <a:ext cx="10452096" cy="58703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chemeClr val="bg1">
                  <a:lumMod val="95000"/>
                </a:schemeClr>
              </a:buClr>
            </a:pPr>
            <a:r>
              <a:rPr lang="en-GB" sz="3000" b="1" u="sng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AGENDA</a:t>
            </a:r>
          </a:p>
          <a:p>
            <a:pPr>
              <a:lnSpc>
                <a:spcPct val="150000"/>
              </a:lnSpc>
              <a:buClr>
                <a:schemeClr val="bg1">
                  <a:lumMod val="95000"/>
                </a:schemeClr>
              </a:buClr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LEAK MANAGEMENT to reduce your energy costs</a:t>
            </a:r>
          </a:p>
          <a:p>
            <a:pPr>
              <a:lnSpc>
                <a:spcPct val="150000"/>
              </a:lnSpc>
              <a:buClr>
                <a:schemeClr val="bg1">
                  <a:lumMod val="95000"/>
                </a:schemeClr>
              </a:buClr>
            </a:pPr>
            <a:endParaRPr lang="en-GB" sz="2800" b="1" cap="all" noProof="0" dirty="0">
              <a:solidFill>
                <a:schemeClr val="bg1"/>
              </a:solidFill>
              <a:latin typeface="Arial" panose="020B0604020202020204" pitchFamily="34" charset="0"/>
              <a:ea typeface="Lato" panose="020F0502020204030203" pitchFamily="34" charset="0"/>
              <a:cs typeface="Arial" panose="020B0604020202020204" pitchFamily="34" charset="0"/>
            </a:endParaRP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introduction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Why start finding leaks?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How to find leaks?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Document and manage your savings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Insights in leak and energy management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endParaRPr lang="en-GB" sz="2800" b="1" cap="all" noProof="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BEAB3046-BFC0-BDF6-C887-71817DA1A6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3578" y="296135"/>
            <a:ext cx="2556500" cy="72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656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82"/>
    </mc:Choice>
    <mc:Fallback xmlns="">
      <p:transition spd="slow" advTm="215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indefinite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68DB64-39EE-BCF7-A942-F8B2B4392D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DF8E90F3-6E9C-C424-3529-355203FCAC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20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CF00479E-A7BA-3ACD-735F-07A6F75D82A6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F56F0CF3-3A1C-673D-71AB-A3AAC89D5B9D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D1ECB6B6-597E-0575-F6C2-26CD7E62880F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B6A3AABF-A66C-56C7-C942-2F972D80B32F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36805E6B-4D1F-4BC4-FB40-0BE59DF72271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FFFB48FA-6546-DC7D-C457-35C8524AE501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8441B296-A8D0-CAFF-D7D0-071CACAA5044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10EEAACE-5441-7667-6BDC-32A39306AA47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161C152E-6FFB-3C33-4E52-D1F744CE13D1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37B8C52F-53D0-C9E2-EE0D-A8533D3C14F5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To find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Compressed air leaks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F42D7C3-3D56-C154-5216-08B16A62EB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2" t="23049" r="24960" b="-959"/>
          <a:stretch>
            <a:fillRect/>
          </a:stretch>
        </p:blipFill>
        <p:spPr bwMode="auto">
          <a:xfrm>
            <a:off x="648930" y="1611898"/>
            <a:ext cx="4942584" cy="4392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Afbeelding 8" descr="Understanding How a Manufacturing Plant Works – A Gateway to Real-World  Learning and Experience">
            <a:extLst>
              <a:ext uri="{FF2B5EF4-FFF2-40B4-BE49-F238E27FC236}">
                <a16:creationId xmlns:a16="http://schemas.microsoft.com/office/drawing/2014/main" id="{C1F3E1E9-8EAF-4665-0E91-DC3AAC3F49B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4588" r="17713"/>
          <a:stretch>
            <a:fillRect/>
          </a:stretch>
        </p:blipFill>
        <p:spPr>
          <a:xfrm>
            <a:off x="6096000" y="1644382"/>
            <a:ext cx="5207990" cy="4327268"/>
          </a:xfrm>
          <a:prstGeom prst="rect">
            <a:avLst/>
          </a:prstGeom>
        </p:spPr>
      </p:pic>
      <p:sp>
        <p:nvSpPr>
          <p:cNvPr id="10" name="Tekstvak 9">
            <a:extLst>
              <a:ext uri="{FF2B5EF4-FFF2-40B4-BE49-F238E27FC236}">
                <a16:creationId xmlns:a16="http://schemas.microsoft.com/office/drawing/2014/main" id="{C7A1D8B1-23B2-C018-A692-3F80E22EB25C}"/>
              </a:ext>
            </a:extLst>
          </p:cNvPr>
          <p:cNvSpPr txBox="1"/>
          <p:nvPr/>
        </p:nvSpPr>
        <p:spPr>
          <a:xfrm>
            <a:off x="3975163" y="6144362"/>
            <a:ext cx="60971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00C4A8"/>
                </a:solidFill>
              </a:rPr>
              <a:t>Try to find the leaks!</a:t>
            </a:r>
            <a:endParaRPr lang="en-GB" sz="2800" b="1" noProof="0" dirty="0">
              <a:solidFill>
                <a:srgbClr val="00C4A8"/>
              </a:solidFill>
            </a:endParaRPr>
          </a:p>
        </p:txBody>
      </p:sp>
      <p:pic>
        <p:nvPicPr>
          <p:cNvPr id="11" name="Afbeelding 10" descr="Industrial manufacturing's race to 2030 | PwC">
            <a:extLst>
              <a:ext uri="{FF2B5EF4-FFF2-40B4-BE49-F238E27FC236}">
                <a16:creationId xmlns:a16="http://schemas.microsoft.com/office/drawing/2014/main" id="{0CC07516-2EF8-F643-19BD-47A5D1BAC59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21930"/>
          <a:stretch>
            <a:fillRect/>
          </a:stretch>
        </p:blipFill>
        <p:spPr>
          <a:xfrm>
            <a:off x="5919256" y="1594924"/>
            <a:ext cx="6074532" cy="4376726"/>
          </a:xfrm>
          <a:prstGeom prst="rect">
            <a:avLst/>
          </a:prstGeom>
        </p:spPr>
      </p:pic>
      <p:pic>
        <p:nvPicPr>
          <p:cNvPr id="12" name="Afbeelding 11">
            <a:extLst>
              <a:ext uri="{FF2B5EF4-FFF2-40B4-BE49-F238E27FC236}">
                <a16:creationId xmlns:a16="http://schemas.microsoft.com/office/drawing/2014/main" id="{1A70F0EE-061F-A04D-0454-D9D1C9255C7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8821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1913E4-3A0F-8E9D-D47B-5A8FA3F1D0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A8E856F4-BFA4-A294-D5A2-008D0DA165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21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F83B21E5-C21F-D2FC-5E23-945E3E05351F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75ED2DD9-984C-CFA3-D265-36E23B37C42B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A52F2099-E259-A072-F7DD-450C42B7B163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E605D3EC-6B68-9A8C-6D86-C1BA6F0A2D7B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E3D30A82-C297-F554-39F7-D674742FAF39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0B78274F-6E8E-5DA4-00BE-9463739C33DF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33305467-8A07-AF31-DCEF-90E07BA1A2E8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16C2B9F8-FFCC-478C-5EC9-D79FCC1AC50E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84401955-BAF0-90C7-E363-BD005155FC82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0A6E8D47-C10D-6EF1-ACAF-D93A30CE6AB9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To find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Ultrasound principle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" name="TextBox 52">
            <a:extLst>
              <a:ext uri="{FF2B5EF4-FFF2-40B4-BE49-F238E27FC236}">
                <a16:creationId xmlns:a16="http://schemas.microsoft.com/office/drawing/2014/main" id="{166E2CA6-6032-B8AD-F8FF-60BFD2238744}"/>
              </a:ext>
            </a:extLst>
          </p:cNvPr>
          <p:cNvSpPr txBox="1"/>
          <p:nvPr/>
        </p:nvSpPr>
        <p:spPr>
          <a:xfrm>
            <a:off x="898280" y="5434642"/>
            <a:ext cx="371243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noProof="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Rapid expansion and increase in velocity causes vibration.</a:t>
            </a:r>
          </a:p>
          <a:p>
            <a:pPr algn="ctr"/>
            <a:r>
              <a:rPr lang="en-GB" noProof="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Leak turbulence generates ultrasonic sound, often measured around 40 kHz.</a:t>
            </a:r>
            <a:endParaRPr lang="en-GB" sz="2800" noProof="0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13" name="Picture 2" descr="Animal Hearing Frequency Hearing Range Describes The Range, 41% OFF">
            <a:extLst>
              <a:ext uri="{FF2B5EF4-FFF2-40B4-BE49-F238E27FC236}">
                <a16:creationId xmlns:a16="http://schemas.microsoft.com/office/drawing/2014/main" id="{6B86103A-DA95-7A56-3077-B550960627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745052" y="4346328"/>
            <a:ext cx="4751781" cy="2168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Afbeelding 19">
            <a:extLst>
              <a:ext uri="{FF2B5EF4-FFF2-40B4-BE49-F238E27FC236}">
                <a16:creationId xmlns:a16="http://schemas.microsoft.com/office/drawing/2014/main" id="{0FD5459E-F8CC-F14B-F369-118F5430C3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pic>
        <p:nvPicPr>
          <p:cNvPr id="31" name="Afbeelding 30">
            <a:extLst>
              <a:ext uri="{FF2B5EF4-FFF2-40B4-BE49-F238E27FC236}">
                <a16:creationId xmlns:a16="http://schemas.microsoft.com/office/drawing/2014/main" id="{2D31FF21-14B2-BA6A-A0C2-C9568C6598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9642" y="1337492"/>
            <a:ext cx="3872268" cy="3966027"/>
          </a:xfrm>
          <a:prstGeom prst="rect">
            <a:avLst/>
          </a:prstGeom>
        </p:spPr>
      </p:pic>
      <p:sp>
        <p:nvSpPr>
          <p:cNvPr id="32" name="Tekstvak 31">
            <a:extLst>
              <a:ext uri="{FF2B5EF4-FFF2-40B4-BE49-F238E27FC236}">
                <a16:creationId xmlns:a16="http://schemas.microsoft.com/office/drawing/2014/main" id="{5F13E018-6EDF-7759-B98B-2FCC6D8DC8BF}"/>
              </a:ext>
            </a:extLst>
          </p:cNvPr>
          <p:cNvSpPr txBox="1"/>
          <p:nvPr/>
        </p:nvSpPr>
        <p:spPr>
          <a:xfrm>
            <a:off x="5581465" y="1595415"/>
            <a:ext cx="6097112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3600" b="1" dirty="0">
                <a:solidFill>
                  <a:srgbClr val="00C4A8"/>
                </a:solidFill>
              </a:rPr>
              <a:t>Compressed air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400" b="1" noProof="0" dirty="0">
                <a:solidFill>
                  <a:srgbClr val="00C4A8"/>
                </a:solidFill>
              </a:rPr>
              <a:t>Steam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400" b="1" dirty="0">
                <a:solidFill>
                  <a:srgbClr val="00C4A8"/>
                </a:solidFill>
              </a:rPr>
              <a:t>Vacuum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400" b="1" dirty="0">
                <a:solidFill>
                  <a:srgbClr val="00C4A8"/>
                </a:solidFill>
              </a:rPr>
              <a:t>Any compressed gas (CO2, nitrogen, refrigerants,…)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GB" sz="2400" b="1" noProof="0" dirty="0">
              <a:solidFill>
                <a:srgbClr val="00C4A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8752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AECD1E-3737-A487-F4D9-CF511DE26B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troomdiagram: Handmatige invoer 39">
            <a:extLst>
              <a:ext uri="{FF2B5EF4-FFF2-40B4-BE49-F238E27FC236}">
                <a16:creationId xmlns:a16="http://schemas.microsoft.com/office/drawing/2014/main" id="{19F0D464-5DE5-DE46-0D30-89A22CA8C906}"/>
              </a:ext>
            </a:extLst>
          </p:cNvPr>
          <p:cNvSpPr/>
          <p:nvPr/>
        </p:nvSpPr>
        <p:spPr>
          <a:xfrm rot="5400000" flipV="1">
            <a:off x="7473895" y="-2151216"/>
            <a:ext cx="6889440" cy="11191875"/>
          </a:xfrm>
          <a:prstGeom prst="flowChartManualInput">
            <a:avLst/>
          </a:prstGeom>
          <a:solidFill>
            <a:srgbClr val="00C4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pic>
        <p:nvPicPr>
          <p:cNvPr id="41" name="Afbeelding 40">
            <a:extLst>
              <a:ext uri="{FF2B5EF4-FFF2-40B4-BE49-F238E27FC236}">
                <a16:creationId xmlns:a16="http://schemas.microsoft.com/office/drawing/2014/main" id="{C9FC149C-1350-227C-AA8E-ED9F497036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556500" cy="723392"/>
          </a:xfrm>
          <a:prstGeom prst="rect">
            <a:avLst/>
          </a:prstGeom>
        </p:spPr>
      </p:pic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E0C15C52-BD6C-075E-ACFB-A2803867A9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22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4EA1C7D1-6A07-D850-2373-5EE277E4EE42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4BD4575E-A4AA-14DE-FADF-D59AE6442754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DA6835B5-50BC-092F-BC24-9238A962AD8A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9ACB23A5-FCE6-8D0B-44FB-C806A95DB5BF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E0E10249-2817-DCCC-15A7-CAD8BE11546C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8924BD16-3390-AF77-5C89-863919E0BC73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9E76F7BE-6D46-F131-21F5-2E03768FA3D3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FD99CCF7-FFBB-AE43-0619-F71E1B073283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943DF4AA-9D00-7E19-6137-0E2FA400E44B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5977C8DB-B6D0-C3A4-9378-C6FE77A6A1E2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To find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 err="1">
                <a:solidFill>
                  <a:srgbClr val="009982"/>
                </a:solidFill>
                <a:latin typeface="Arial" panose="020B0604020202020204" pitchFamily="34" charset="0"/>
              </a:rPr>
              <a:t>Leakcam</a:t>
            </a: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 600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" name="Picture 2" descr="Leak Detectors for Compressed Air and Gases Leak Detection | CS INSTRUMENTS">
            <a:extLst>
              <a:ext uri="{FF2B5EF4-FFF2-40B4-BE49-F238E27FC236}">
                <a16:creationId xmlns:a16="http://schemas.microsoft.com/office/drawing/2014/main" id="{264D3EAB-E1D6-9A89-E05D-4B83F19D3C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247" y="1428983"/>
            <a:ext cx="4582391" cy="458239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1157BA-8BE2-787B-2C9F-5621683741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3955190" y="1696664"/>
            <a:ext cx="2908637" cy="4047027"/>
          </a:xfrm>
          <a:prstGeom prst="rect">
            <a:avLst/>
          </a:prstGeom>
        </p:spPr>
      </p:pic>
      <p:sp>
        <p:nvSpPr>
          <p:cNvPr id="7" name="Tekstvak 3">
            <a:extLst>
              <a:ext uri="{FF2B5EF4-FFF2-40B4-BE49-F238E27FC236}">
                <a16:creationId xmlns:a16="http://schemas.microsoft.com/office/drawing/2014/main" id="{EB96C574-1B63-12CF-824C-EA2F38A411AB}"/>
              </a:ext>
            </a:extLst>
          </p:cNvPr>
          <p:cNvSpPr txBox="1"/>
          <p:nvPr/>
        </p:nvSpPr>
        <p:spPr>
          <a:xfrm>
            <a:off x="7202948" y="1076188"/>
            <a:ext cx="6097112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Visualise your leaks</a:t>
            </a:r>
          </a:p>
          <a:p>
            <a:endParaRPr lang="en-GB" sz="2800" b="1" dirty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600" b="1" dirty="0">
                <a:solidFill>
                  <a:schemeClr val="bg1"/>
                </a:solidFill>
              </a:rPr>
              <a:t>64 Ultrasonic microphones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600" b="1" dirty="0">
                <a:solidFill>
                  <a:schemeClr val="bg1"/>
                </a:solidFill>
              </a:rPr>
              <a:t>HD camera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600" b="1" dirty="0">
                <a:solidFill>
                  <a:schemeClr val="bg1"/>
                </a:solidFill>
              </a:rPr>
              <a:t>Power Beam Forming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600" b="1" dirty="0">
                <a:solidFill>
                  <a:schemeClr val="bg1"/>
                </a:solidFill>
              </a:rPr>
              <a:t>Calculates leak costs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600" b="1" dirty="0">
                <a:solidFill>
                  <a:schemeClr val="bg1"/>
                </a:solidFill>
              </a:rPr>
              <a:t>Document leaks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GB" sz="2800" b="1" dirty="0">
              <a:solidFill>
                <a:srgbClr val="00C4A8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GB" sz="2800" b="1" noProof="0" dirty="0">
              <a:solidFill>
                <a:srgbClr val="00C4A8"/>
              </a:solidFill>
            </a:endParaRPr>
          </a:p>
        </p:txBody>
      </p:sp>
      <p:pic>
        <p:nvPicPr>
          <p:cNvPr id="37" name="Afbeelding 36">
            <a:extLst>
              <a:ext uri="{FF2B5EF4-FFF2-40B4-BE49-F238E27FC236}">
                <a16:creationId xmlns:a16="http://schemas.microsoft.com/office/drawing/2014/main" id="{A065B7E8-B32C-5CA7-CCB8-89C9E30C0A8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7232" t="14722" r="18785"/>
          <a:stretch>
            <a:fillRect/>
          </a:stretch>
        </p:blipFill>
        <p:spPr>
          <a:xfrm>
            <a:off x="7062335" y="4443927"/>
            <a:ext cx="3068321" cy="2301583"/>
          </a:xfrm>
          <a:prstGeom prst="rect">
            <a:avLst/>
          </a:prstGeom>
        </p:spPr>
      </p:pic>
      <p:sp>
        <p:nvSpPr>
          <p:cNvPr id="38" name="Ovaal 37">
            <a:extLst>
              <a:ext uri="{FF2B5EF4-FFF2-40B4-BE49-F238E27FC236}">
                <a16:creationId xmlns:a16="http://schemas.microsoft.com/office/drawing/2014/main" id="{9B6C9D40-B512-663D-2575-9FD41766BAB1}"/>
              </a:ext>
            </a:extLst>
          </p:cNvPr>
          <p:cNvSpPr/>
          <p:nvPr/>
        </p:nvSpPr>
        <p:spPr>
          <a:xfrm>
            <a:off x="8182612" y="5124736"/>
            <a:ext cx="934382" cy="879494"/>
          </a:xfrm>
          <a:prstGeom prst="ellipse">
            <a:avLst/>
          </a:prstGeom>
          <a:noFill/>
          <a:ln w="38100">
            <a:solidFill>
              <a:srgbClr val="00C4A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9" name="Tekstvak 38">
            <a:extLst>
              <a:ext uri="{FF2B5EF4-FFF2-40B4-BE49-F238E27FC236}">
                <a16:creationId xmlns:a16="http://schemas.microsoft.com/office/drawing/2014/main" id="{8FE82A46-65C1-1815-025A-CF500752C364}"/>
              </a:ext>
            </a:extLst>
          </p:cNvPr>
          <p:cNvSpPr txBox="1"/>
          <p:nvPr/>
        </p:nvSpPr>
        <p:spPr>
          <a:xfrm>
            <a:off x="9062272" y="5365043"/>
            <a:ext cx="1266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45 dB</a:t>
            </a:r>
          </a:p>
          <a:p>
            <a:r>
              <a:rPr lang="en-GB" dirty="0">
                <a:solidFill>
                  <a:schemeClr val="bg1"/>
                </a:solidFill>
              </a:rPr>
              <a:t>€ 10,1/y</a:t>
            </a:r>
            <a:endParaRPr lang="nl-B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6745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364464-9FFF-D977-6DD8-5923ED24A9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A729BC3E-5780-DE3B-C9F3-B5184B5C73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23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08D115C2-2FED-9AC0-9B48-361C24E015E5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8C9B5F33-C68A-B70E-B63C-1233839278E1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68A4896E-8EAF-FE85-DCBC-DE7AFEC7446E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B20F6075-BDA4-7791-EE0D-0734726F3818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E8BFF8E4-EEC5-B0E0-FA40-FEA866C6503D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B64FD733-F0AA-02F1-E64D-00AB20D5CF4D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0BA394A1-4F91-B884-6191-1F9F980E1FA7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A034E2A7-E079-6B42-9A43-C93B3676E880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A04AB356-1E46-AF3D-46E2-581F51E593C4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A73E3229-5023-967C-C6B9-5B5D33B224D8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To find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 err="1">
                <a:solidFill>
                  <a:srgbClr val="009982"/>
                </a:solidFill>
                <a:latin typeface="Arial" panose="020B0604020202020204" pitchFamily="34" charset="0"/>
              </a:rPr>
              <a:t>Leakcam</a:t>
            </a: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 600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3" name="Afbeelding 32">
            <a:extLst>
              <a:ext uri="{FF2B5EF4-FFF2-40B4-BE49-F238E27FC236}">
                <a16:creationId xmlns:a16="http://schemas.microsoft.com/office/drawing/2014/main" id="{854EF01D-EB60-2608-6855-74888DFC27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sp>
        <p:nvSpPr>
          <p:cNvPr id="7" name="Tekstvak 3">
            <a:extLst>
              <a:ext uri="{FF2B5EF4-FFF2-40B4-BE49-F238E27FC236}">
                <a16:creationId xmlns:a16="http://schemas.microsoft.com/office/drawing/2014/main" id="{7F0A66D7-4874-3EEB-B4FB-A9257F18C322}"/>
              </a:ext>
            </a:extLst>
          </p:cNvPr>
          <p:cNvSpPr txBox="1"/>
          <p:nvPr/>
        </p:nvSpPr>
        <p:spPr>
          <a:xfrm>
            <a:off x="7181802" y="1185099"/>
            <a:ext cx="4799223" cy="495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00C4A8"/>
                </a:solidFill>
              </a:rPr>
              <a:t>Visualise your leaks</a:t>
            </a:r>
          </a:p>
          <a:p>
            <a:endParaRPr lang="en-GB" sz="2800" b="1" dirty="0">
              <a:solidFill>
                <a:srgbClr val="00C4A8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800" b="1" dirty="0">
                <a:solidFill>
                  <a:srgbClr val="009982"/>
                </a:solidFill>
              </a:rPr>
              <a:t>Scan for ultrasound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b="1" dirty="0">
                <a:solidFill>
                  <a:srgbClr val="009982"/>
                </a:solidFill>
              </a:rPr>
              <a:t>Measure volume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b="1" dirty="0">
                <a:solidFill>
                  <a:srgbClr val="009982"/>
                </a:solidFill>
              </a:rPr>
              <a:t>Laser for distance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GB" sz="2800" b="1" dirty="0">
              <a:solidFill>
                <a:srgbClr val="009982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b="1" dirty="0">
                <a:solidFill>
                  <a:srgbClr val="009982"/>
                </a:solidFill>
              </a:rPr>
              <a:t>Calculate position, cost and size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GB" sz="2800" b="1" dirty="0">
              <a:solidFill>
                <a:srgbClr val="009982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GB" sz="2800" b="1" dirty="0">
              <a:solidFill>
                <a:srgbClr val="00C4A8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GB" sz="2800" b="1" noProof="0" dirty="0">
              <a:solidFill>
                <a:srgbClr val="00C4A8"/>
              </a:solidFill>
            </a:endParaRPr>
          </a:p>
        </p:txBody>
      </p:sp>
      <p:sp>
        <p:nvSpPr>
          <p:cNvPr id="39" name="Tekstvak 38">
            <a:extLst>
              <a:ext uri="{FF2B5EF4-FFF2-40B4-BE49-F238E27FC236}">
                <a16:creationId xmlns:a16="http://schemas.microsoft.com/office/drawing/2014/main" id="{9EBDF4EA-8E58-CAF0-22A6-AFCB8DE2ABEE}"/>
              </a:ext>
            </a:extLst>
          </p:cNvPr>
          <p:cNvSpPr txBox="1"/>
          <p:nvPr/>
        </p:nvSpPr>
        <p:spPr>
          <a:xfrm>
            <a:off x="9062272" y="5365043"/>
            <a:ext cx="1266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45 dB</a:t>
            </a:r>
          </a:p>
          <a:p>
            <a:r>
              <a:rPr lang="en-GB" dirty="0">
                <a:solidFill>
                  <a:schemeClr val="bg1"/>
                </a:solidFill>
              </a:rPr>
              <a:t>€ 10,1/y</a:t>
            </a:r>
            <a:endParaRPr lang="nl-BE" dirty="0">
              <a:solidFill>
                <a:schemeClr val="bg1"/>
              </a:solidFill>
            </a:endParaRPr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E507EE81-49AF-CE4E-A0CF-C81E0D29647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1511"/>
          <a:stretch>
            <a:fillRect/>
          </a:stretch>
        </p:blipFill>
        <p:spPr>
          <a:xfrm>
            <a:off x="468896" y="1637194"/>
            <a:ext cx="6473971" cy="3954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9490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BBE0AA-9316-BCC3-64E3-E6D58DF2A1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96EE0E4B-982B-DDCD-5A68-BB4C31DEF1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67A0894D-35CD-1679-F4C8-FC3EFF516476}"/>
              </a:ext>
            </a:extLst>
          </p:cNvPr>
          <p:cNvGrpSpPr/>
          <p:nvPr/>
        </p:nvGrpSpPr>
        <p:grpSpPr>
          <a:xfrm>
            <a:off x="6667819" y="2597885"/>
            <a:ext cx="612362" cy="642824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9615B63B-4561-8E36-0BBF-DDE3D0D98DD6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08DF8D03-9138-EA85-E4B3-AA747230102C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34FCFBBE-AAA8-E739-3100-F81B92972CD1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5FA29B5C-9650-CCDE-C291-8BDCD73ECAD4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D191C503-EDA5-C63D-3329-48983E6D1474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F3375743-22A3-B6BD-4A60-95B223B6508B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C1522E73-A0B6-48F1-3F5A-B0593E399B4A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6357073D-9EB1-6222-5C96-809CC510CA7C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7" name="Afbeelding 46">
            <a:extLst>
              <a:ext uri="{FF2B5EF4-FFF2-40B4-BE49-F238E27FC236}">
                <a16:creationId xmlns:a16="http://schemas.microsoft.com/office/drawing/2014/main" id="{A3D40323-0C76-3286-46CE-9598593383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pic>
        <p:nvPicPr>
          <p:cNvPr id="49" name="Afbeelding 48">
            <a:extLst>
              <a:ext uri="{FF2B5EF4-FFF2-40B4-BE49-F238E27FC236}">
                <a16:creationId xmlns:a16="http://schemas.microsoft.com/office/drawing/2014/main" id="{7627E877-B4E8-6F55-DC99-1EABE6ED9C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9500" y="1337493"/>
            <a:ext cx="9576746" cy="5251557"/>
          </a:xfrm>
          <a:prstGeom prst="rect">
            <a:avLst/>
          </a:prstGeom>
        </p:spPr>
      </p:pic>
      <p:sp>
        <p:nvSpPr>
          <p:cNvPr id="50" name="TextBox 8">
            <a:extLst>
              <a:ext uri="{FF2B5EF4-FFF2-40B4-BE49-F238E27FC236}">
                <a16:creationId xmlns:a16="http://schemas.microsoft.com/office/drawing/2014/main" id="{9DFE9B9B-EBFA-2135-B3C4-9BA0A3B22FC7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To find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Power Beam Forming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" name="Picture 2" descr="Leak Detectors for Compressed Air and Gases Leak Detection | CS INSTRUMENTS">
            <a:extLst>
              <a:ext uri="{FF2B5EF4-FFF2-40B4-BE49-F238E27FC236}">
                <a16:creationId xmlns:a16="http://schemas.microsoft.com/office/drawing/2014/main" id="{94A280D0-B9C7-DDB8-4740-C5A77DD8A9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6248" y="4555773"/>
            <a:ext cx="1763252" cy="1763252"/>
          </a:xfrm>
          <a:prstGeom prst="rect">
            <a:avLst/>
          </a:prstGeom>
        </p:spPr>
      </p:pic>
      <p:pic>
        <p:nvPicPr>
          <p:cNvPr id="5" name="Picture 10">
            <a:extLst>
              <a:ext uri="{FF2B5EF4-FFF2-40B4-BE49-F238E27FC236}">
                <a16:creationId xmlns:a16="http://schemas.microsoft.com/office/drawing/2014/main" id="{53EBC1DC-B0BB-B2A7-2F00-98E760A63F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297"/>
          <a:stretch>
            <a:fillRect/>
          </a:stretch>
        </p:blipFill>
        <p:spPr bwMode="auto">
          <a:xfrm>
            <a:off x="286142" y="2186384"/>
            <a:ext cx="1573196" cy="194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feld 23">
            <a:extLst>
              <a:ext uri="{FF2B5EF4-FFF2-40B4-BE49-F238E27FC236}">
                <a16:creationId xmlns:a16="http://schemas.microsoft.com/office/drawing/2014/main" id="{DFAA0225-DF4B-BACC-9462-1F5C118CC856}"/>
              </a:ext>
            </a:extLst>
          </p:cNvPr>
          <p:cNvSpPr txBox="1"/>
          <p:nvPr/>
        </p:nvSpPr>
        <p:spPr>
          <a:xfrm>
            <a:off x="379198" y="6222972"/>
            <a:ext cx="15905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1200" noProof="0" dirty="0">
                <a:solidFill>
                  <a:schemeClr val="bg2">
                    <a:lumMod val="50000"/>
                  </a:schemeClr>
                </a:solidFill>
                <a:latin typeface="+mj-lt"/>
                <a:cs typeface="Lao UI" panose="020B0502040204020203" pitchFamily="34" charset="0"/>
              </a:rPr>
              <a:t>LeakCam600</a:t>
            </a:r>
            <a:endParaRPr lang="en-GB" sz="1200" b="0" noProof="0" dirty="0">
              <a:solidFill>
                <a:schemeClr val="bg2">
                  <a:lumMod val="50000"/>
                </a:schemeClr>
              </a:solidFill>
              <a:latin typeface="+mj-lt"/>
              <a:cs typeface="Lao UI" panose="020B0502040204020203" pitchFamily="34" charset="0"/>
            </a:endParaRPr>
          </a:p>
        </p:txBody>
      </p:sp>
      <p:sp>
        <p:nvSpPr>
          <p:cNvPr id="10" name="Textfeld 23">
            <a:extLst>
              <a:ext uri="{FF2B5EF4-FFF2-40B4-BE49-F238E27FC236}">
                <a16:creationId xmlns:a16="http://schemas.microsoft.com/office/drawing/2014/main" id="{AA4D0563-6696-3266-49F6-41DCF5351D1A}"/>
              </a:ext>
            </a:extLst>
          </p:cNvPr>
          <p:cNvSpPr txBox="1"/>
          <p:nvPr/>
        </p:nvSpPr>
        <p:spPr>
          <a:xfrm>
            <a:off x="286141" y="4063449"/>
            <a:ext cx="15905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1200" noProof="0" dirty="0">
                <a:solidFill>
                  <a:schemeClr val="bg2">
                    <a:lumMod val="75000"/>
                  </a:schemeClr>
                </a:solidFill>
                <a:latin typeface="+mj-lt"/>
                <a:cs typeface="Lao UI" panose="020B0502040204020203" pitchFamily="34" charset="0"/>
              </a:rPr>
              <a:t>LD500 UltraCam</a:t>
            </a:r>
            <a:endParaRPr lang="en-GB" sz="1200" b="0" noProof="0" dirty="0">
              <a:solidFill>
                <a:schemeClr val="bg2">
                  <a:lumMod val="75000"/>
                </a:schemeClr>
              </a:solidFill>
              <a:latin typeface="+mj-lt"/>
              <a:cs typeface="Lao UI" panose="020B05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1622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406"/>
    </mc:Choice>
    <mc:Fallback xmlns="">
      <p:transition spd="slow" advTm="38406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FEAA83-FA0B-D938-736C-70363E6E36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troomdiagram: Handmatige invoer 16">
            <a:extLst>
              <a:ext uri="{FF2B5EF4-FFF2-40B4-BE49-F238E27FC236}">
                <a16:creationId xmlns:a16="http://schemas.microsoft.com/office/drawing/2014/main" id="{65AA0E53-DD7C-1B39-4369-CC7AA1C48774}"/>
              </a:ext>
            </a:extLst>
          </p:cNvPr>
          <p:cNvSpPr/>
          <p:nvPr/>
        </p:nvSpPr>
        <p:spPr>
          <a:xfrm rot="5400000" flipV="1">
            <a:off x="9419054" y="-2166937"/>
            <a:ext cx="6889440" cy="11191875"/>
          </a:xfrm>
          <a:prstGeom prst="flowChartManualInput">
            <a:avLst/>
          </a:prstGeom>
          <a:solidFill>
            <a:srgbClr val="00C4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pic>
        <p:nvPicPr>
          <p:cNvPr id="18" name="Afbeelding 17">
            <a:extLst>
              <a:ext uri="{FF2B5EF4-FFF2-40B4-BE49-F238E27FC236}">
                <a16:creationId xmlns:a16="http://schemas.microsoft.com/office/drawing/2014/main" id="{7ACBAD48-2253-E42C-C60E-E0881213BC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556500" cy="723392"/>
          </a:xfrm>
          <a:prstGeom prst="rect">
            <a:avLst/>
          </a:prstGeom>
        </p:spPr>
      </p:pic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F11EAC01-B523-38E2-2878-53B76DC45A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25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618FEEC5-01F6-EB36-E11C-26E79F5C3D12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99C99C93-2CF3-4BA0-E13F-4E75202DFC01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2E351355-A5C0-6602-071B-EE1E3AB81362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C9EA4A9B-D85B-8217-6AEC-283F0CC1119D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74B3C8F5-F5B6-4563-7FFD-10CFD111F468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CF363D24-FCF7-BCCA-9B20-C1E316FA8ACE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0A9B4260-FC7A-465E-7CBA-088C72D778C9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0FB53658-B89A-3561-496C-FBC745F340A1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9C6E3ADE-B441-980E-CE1E-191DD0291ECE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7369B4D7-CAB2-17E4-5FF7-39F413B11C96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To find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 err="1">
                <a:solidFill>
                  <a:srgbClr val="009982"/>
                </a:solidFill>
                <a:latin typeface="Arial" panose="020B0604020202020204" pitchFamily="34" charset="0"/>
              </a:rPr>
              <a:t>Leakcam</a:t>
            </a: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 600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" name="TextBox 31">
            <a:extLst>
              <a:ext uri="{FF2B5EF4-FFF2-40B4-BE49-F238E27FC236}">
                <a16:creationId xmlns:a16="http://schemas.microsoft.com/office/drawing/2014/main" id="{4EFFD3D5-C13B-1787-381B-EAD1D89A7B62}"/>
              </a:ext>
            </a:extLst>
          </p:cNvPr>
          <p:cNvSpPr txBox="1"/>
          <p:nvPr/>
        </p:nvSpPr>
        <p:spPr>
          <a:xfrm>
            <a:off x="603839" y="1549792"/>
            <a:ext cx="533575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00C4A8"/>
                </a:solidFill>
                <a:latin typeface="+mj-lt"/>
              </a:rPr>
              <a:t>Power Beam Forming</a:t>
            </a:r>
          </a:p>
          <a:p>
            <a:r>
              <a:rPr lang="en-GB" sz="2000" b="1" noProof="0" dirty="0">
                <a:solidFill>
                  <a:srgbClr val="009982"/>
                </a:solidFill>
                <a:latin typeface="+mj-lt"/>
              </a:rPr>
              <a:t>12dB Dynamic range</a:t>
            </a:r>
          </a:p>
          <a:p>
            <a:endParaRPr lang="en-GB" sz="2000" b="1" dirty="0">
              <a:solidFill>
                <a:srgbClr val="009982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000" b="1" dirty="0">
                <a:solidFill>
                  <a:srgbClr val="009982"/>
                </a:solidFill>
                <a:latin typeface="+mj-lt"/>
              </a:rPr>
              <a:t>Detect up to 6 leaks in one image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2000" b="1" noProof="0" dirty="0">
                <a:solidFill>
                  <a:srgbClr val="009982"/>
                </a:solidFill>
                <a:latin typeface="+mj-lt"/>
              </a:rPr>
              <a:t>Large dynamic range to see all leaks</a:t>
            </a:r>
            <a:endParaRPr lang="en-GB" sz="2000" noProof="0" dirty="0">
              <a:solidFill>
                <a:srgbClr val="009982"/>
              </a:solidFill>
              <a:latin typeface="+mj-lt"/>
            </a:endParaRPr>
          </a:p>
        </p:txBody>
      </p:sp>
      <p:sp>
        <p:nvSpPr>
          <p:cNvPr id="13" name="TextBox 31">
            <a:extLst>
              <a:ext uri="{FF2B5EF4-FFF2-40B4-BE49-F238E27FC236}">
                <a16:creationId xmlns:a16="http://schemas.microsoft.com/office/drawing/2014/main" id="{9C1CFD4C-883A-51FD-A6FB-B467944E3487}"/>
              </a:ext>
            </a:extLst>
          </p:cNvPr>
          <p:cNvSpPr txBox="1"/>
          <p:nvPr/>
        </p:nvSpPr>
        <p:spPr>
          <a:xfrm>
            <a:off x="648930" y="4400267"/>
            <a:ext cx="556483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Standard Beam Forming</a:t>
            </a:r>
          </a:p>
          <a:p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3</a:t>
            </a:r>
            <a:r>
              <a:rPr lang="en-GB" sz="2000" b="1" noProof="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dB Dynamic range</a:t>
            </a:r>
          </a:p>
          <a:p>
            <a:endParaRPr lang="en-GB" sz="2000" b="1" dirty="0">
              <a:solidFill>
                <a:schemeClr val="bg2">
                  <a:lumMod val="50000"/>
                </a:schemeClr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b="1" noProof="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Only see the largest leak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b="1" noProof="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Low dynamic range</a:t>
            </a:r>
            <a:endParaRPr lang="en-GB" sz="2000" noProof="0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14" name="Picture 2" descr="Leak Detectors for Compressed Air and Gases Leak Detection | CS INSTRUMENTS">
            <a:extLst>
              <a:ext uri="{FF2B5EF4-FFF2-40B4-BE49-F238E27FC236}">
                <a16:creationId xmlns:a16="http://schemas.microsoft.com/office/drawing/2014/main" id="{1E6C1554-8EE6-9877-0AA9-DE1456DB0E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216134" y="1776157"/>
            <a:ext cx="1363152" cy="1363152"/>
          </a:xfrm>
          <a:prstGeom prst="rect">
            <a:avLst/>
          </a:prstGeom>
        </p:spPr>
      </p:pic>
      <p:pic>
        <p:nvPicPr>
          <p:cNvPr id="20" name="Afbeelding 19">
            <a:extLst>
              <a:ext uri="{FF2B5EF4-FFF2-40B4-BE49-F238E27FC236}">
                <a16:creationId xmlns:a16="http://schemas.microsoft.com/office/drawing/2014/main" id="{84357373-6831-5EAC-A0AB-B04278BA8E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73582" y="904934"/>
            <a:ext cx="3689253" cy="2743818"/>
          </a:xfrm>
          <a:prstGeom prst="rect">
            <a:avLst/>
          </a:prstGeom>
        </p:spPr>
      </p:pic>
      <p:pic>
        <p:nvPicPr>
          <p:cNvPr id="22" name="Afbeelding 21">
            <a:extLst>
              <a:ext uri="{FF2B5EF4-FFF2-40B4-BE49-F238E27FC236}">
                <a16:creationId xmlns:a16="http://schemas.microsoft.com/office/drawing/2014/main" id="{4B898744-05C6-78E7-4D82-F288D03897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74261" y="3891153"/>
            <a:ext cx="3688574" cy="2743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708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26610E-E236-0429-11D8-3AB92F6369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troomdiagram: Handmatige invoer 45">
            <a:extLst>
              <a:ext uri="{FF2B5EF4-FFF2-40B4-BE49-F238E27FC236}">
                <a16:creationId xmlns:a16="http://schemas.microsoft.com/office/drawing/2014/main" id="{ECC9B832-51F6-753F-22FD-9BC28649C020}"/>
              </a:ext>
            </a:extLst>
          </p:cNvPr>
          <p:cNvSpPr/>
          <p:nvPr/>
        </p:nvSpPr>
        <p:spPr>
          <a:xfrm rot="5400000" flipV="1">
            <a:off x="9419054" y="-2166937"/>
            <a:ext cx="6889440" cy="11191875"/>
          </a:xfrm>
          <a:prstGeom prst="flowChartManualInput">
            <a:avLst/>
          </a:prstGeom>
          <a:solidFill>
            <a:srgbClr val="00C4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pic>
        <p:nvPicPr>
          <p:cNvPr id="47" name="Afbeelding 46">
            <a:extLst>
              <a:ext uri="{FF2B5EF4-FFF2-40B4-BE49-F238E27FC236}">
                <a16:creationId xmlns:a16="http://schemas.microsoft.com/office/drawing/2014/main" id="{48070D54-D908-AF4B-56D4-3FA972DF49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556500" cy="723392"/>
          </a:xfrm>
          <a:prstGeom prst="rect">
            <a:avLst/>
          </a:prstGeom>
        </p:spPr>
      </p:pic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420D4520-A54B-6C10-7BE1-E354C6BA46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26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0E367320-4683-0436-978A-BC4D49AEE995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887CBD04-69B7-465D-732B-D3525F02503D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09093E08-FC43-D78A-5BD6-CD61FCCA6FE8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E94F9D11-B961-D09E-B936-C43427C1A12C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758A2E24-AF0E-7F1D-B089-EB97FF44099D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ED22A149-80C3-61A7-9EE8-19FAA44DDBEC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3D465148-7110-342E-8405-BB9948BA6A72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C3AF3305-78AE-EA7A-4F1E-1F880661F828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5217F5A7-73F3-140F-1D67-449823F0E884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5060E284-9116-A81B-8883-89C7D773E853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To find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Power Beam Forming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A9D2B361-641A-1AE3-34F9-55CD38C0E6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1" r="8613"/>
          <a:stretch>
            <a:fillRect/>
          </a:stretch>
        </p:blipFill>
        <p:spPr>
          <a:xfrm rot="5400000">
            <a:off x="6557264" y="1706579"/>
            <a:ext cx="5643049" cy="4028372"/>
          </a:xfrm>
          <a:prstGeom prst="rect">
            <a:avLst/>
          </a:prstGeom>
        </p:spPr>
      </p:pic>
      <p:sp>
        <p:nvSpPr>
          <p:cNvPr id="11" name="TextBox 31">
            <a:extLst>
              <a:ext uri="{FF2B5EF4-FFF2-40B4-BE49-F238E27FC236}">
                <a16:creationId xmlns:a16="http://schemas.microsoft.com/office/drawing/2014/main" id="{9CCDED2E-14A6-D82D-28AB-893250DDDFDD}"/>
              </a:ext>
            </a:extLst>
          </p:cNvPr>
          <p:cNvSpPr txBox="1"/>
          <p:nvPr/>
        </p:nvSpPr>
        <p:spPr>
          <a:xfrm>
            <a:off x="1258169" y="1689138"/>
            <a:ext cx="6535727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00C4A8"/>
                </a:solidFill>
                <a:latin typeface="+mj-lt"/>
              </a:rPr>
              <a:t>LeakCam600</a:t>
            </a:r>
          </a:p>
          <a:p>
            <a:endParaRPr lang="en-GB" sz="2000" b="1" dirty="0">
              <a:solidFill>
                <a:srgbClr val="009982"/>
              </a:solidFill>
              <a:latin typeface="+mj-lt"/>
            </a:endParaRPr>
          </a:p>
          <a:p>
            <a:r>
              <a:rPr lang="en-GB" sz="2000" b="1" dirty="0">
                <a:solidFill>
                  <a:srgbClr val="009982"/>
                </a:solidFill>
                <a:latin typeface="+mj-lt"/>
              </a:rPr>
              <a:t>Detect both leaks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b="1" dirty="0">
                <a:solidFill>
                  <a:srgbClr val="009982"/>
                </a:solidFill>
              </a:rPr>
              <a:t>Large dynamic range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b="1" dirty="0">
                <a:solidFill>
                  <a:srgbClr val="009982"/>
                </a:solidFill>
              </a:rPr>
              <a:t>Calculate leak rate and cost</a:t>
            </a:r>
            <a:endParaRPr lang="en-GB" sz="2000" dirty="0">
              <a:solidFill>
                <a:srgbClr val="009982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sz="2000" noProof="0" dirty="0">
              <a:solidFill>
                <a:srgbClr val="009982"/>
              </a:solidFill>
              <a:latin typeface="+mj-lt"/>
            </a:endParaRPr>
          </a:p>
        </p:txBody>
      </p:sp>
      <p:sp>
        <p:nvSpPr>
          <p:cNvPr id="12" name="TextBox 31">
            <a:extLst>
              <a:ext uri="{FF2B5EF4-FFF2-40B4-BE49-F238E27FC236}">
                <a16:creationId xmlns:a16="http://schemas.microsoft.com/office/drawing/2014/main" id="{4059D156-D2D4-4511-A3B9-E753662CEBD1}"/>
              </a:ext>
            </a:extLst>
          </p:cNvPr>
          <p:cNvSpPr txBox="1"/>
          <p:nvPr/>
        </p:nvSpPr>
        <p:spPr>
          <a:xfrm>
            <a:off x="1255132" y="4206339"/>
            <a:ext cx="556483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Previous auditor</a:t>
            </a:r>
          </a:p>
          <a:p>
            <a:endParaRPr lang="en-GB" sz="2000" b="1" dirty="0">
              <a:solidFill>
                <a:schemeClr val="bg2">
                  <a:lumMod val="50000"/>
                </a:schemeClr>
              </a:solidFill>
              <a:latin typeface="+mj-lt"/>
            </a:endParaRPr>
          </a:p>
          <a:p>
            <a:r>
              <a:rPr lang="en-GB" sz="2000" b="1" noProof="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Only see the largest leak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b="1" noProof="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Low dynamic range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No leak rate or cost</a:t>
            </a:r>
            <a:endParaRPr lang="en-GB" sz="2000" noProof="0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3" name="Ovaal 12">
            <a:extLst>
              <a:ext uri="{FF2B5EF4-FFF2-40B4-BE49-F238E27FC236}">
                <a16:creationId xmlns:a16="http://schemas.microsoft.com/office/drawing/2014/main" id="{C130755D-13EF-C862-AC05-E6D0441C7670}"/>
              </a:ext>
            </a:extLst>
          </p:cNvPr>
          <p:cNvSpPr/>
          <p:nvPr/>
        </p:nvSpPr>
        <p:spPr>
          <a:xfrm>
            <a:off x="8858220" y="1945629"/>
            <a:ext cx="934382" cy="879494"/>
          </a:xfrm>
          <a:prstGeom prst="ellipse">
            <a:avLst/>
          </a:prstGeom>
          <a:noFill/>
          <a:ln w="38100">
            <a:solidFill>
              <a:srgbClr val="00C4A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4" name="Ovaal 13">
            <a:extLst>
              <a:ext uri="{FF2B5EF4-FFF2-40B4-BE49-F238E27FC236}">
                <a16:creationId xmlns:a16="http://schemas.microsoft.com/office/drawing/2014/main" id="{9F6B90C1-1C9A-144B-17D8-0037EE779A82}"/>
              </a:ext>
            </a:extLst>
          </p:cNvPr>
          <p:cNvSpPr/>
          <p:nvPr/>
        </p:nvSpPr>
        <p:spPr>
          <a:xfrm>
            <a:off x="8224775" y="5154060"/>
            <a:ext cx="934382" cy="879494"/>
          </a:xfrm>
          <a:prstGeom prst="ellipse">
            <a:avLst/>
          </a:prstGeom>
          <a:noFill/>
          <a:ln w="38100">
            <a:solidFill>
              <a:srgbClr val="00C4A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2" name="Tekstvak 21">
            <a:extLst>
              <a:ext uri="{FF2B5EF4-FFF2-40B4-BE49-F238E27FC236}">
                <a16:creationId xmlns:a16="http://schemas.microsoft.com/office/drawing/2014/main" id="{C2DA2826-C1E0-A652-4DBB-2C15055D9BE9}"/>
              </a:ext>
            </a:extLst>
          </p:cNvPr>
          <p:cNvSpPr txBox="1"/>
          <p:nvPr/>
        </p:nvSpPr>
        <p:spPr>
          <a:xfrm>
            <a:off x="9792602" y="2173735"/>
            <a:ext cx="1266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63 dB</a:t>
            </a:r>
          </a:p>
          <a:p>
            <a:r>
              <a:rPr lang="en-GB" dirty="0">
                <a:solidFill>
                  <a:schemeClr val="bg1"/>
                </a:solidFill>
              </a:rPr>
              <a:t>€ 37,4/y</a:t>
            </a:r>
            <a:endParaRPr lang="nl-BE" dirty="0">
              <a:solidFill>
                <a:schemeClr val="bg1"/>
              </a:solidFill>
            </a:endParaRPr>
          </a:p>
        </p:txBody>
      </p:sp>
      <p:sp>
        <p:nvSpPr>
          <p:cNvPr id="23" name="Tekstvak 22">
            <a:extLst>
              <a:ext uri="{FF2B5EF4-FFF2-40B4-BE49-F238E27FC236}">
                <a16:creationId xmlns:a16="http://schemas.microsoft.com/office/drawing/2014/main" id="{3ABB682F-1AC6-9615-FD52-59409B570114}"/>
              </a:ext>
            </a:extLst>
          </p:cNvPr>
          <p:cNvSpPr txBox="1"/>
          <p:nvPr/>
        </p:nvSpPr>
        <p:spPr>
          <a:xfrm>
            <a:off x="9145261" y="5312429"/>
            <a:ext cx="1266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69 dB</a:t>
            </a:r>
          </a:p>
          <a:p>
            <a:r>
              <a:rPr lang="en-GB" dirty="0">
                <a:solidFill>
                  <a:schemeClr val="bg1"/>
                </a:solidFill>
              </a:rPr>
              <a:t>€ 98,7/y</a:t>
            </a:r>
            <a:endParaRPr lang="nl-BE" dirty="0">
              <a:solidFill>
                <a:schemeClr val="bg1"/>
              </a:solidFill>
            </a:endParaRPr>
          </a:p>
        </p:txBody>
      </p:sp>
      <p:sp>
        <p:nvSpPr>
          <p:cNvPr id="39" name="Ovaal 38">
            <a:extLst>
              <a:ext uri="{FF2B5EF4-FFF2-40B4-BE49-F238E27FC236}">
                <a16:creationId xmlns:a16="http://schemas.microsoft.com/office/drawing/2014/main" id="{21A0EDF9-9B03-E599-FC2D-BD94E9E9F1C4}"/>
              </a:ext>
            </a:extLst>
          </p:cNvPr>
          <p:cNvSpPr/>
          <p:nvPr/>
        </p:nvSpPr>
        <p:spPr>
          <a:xfrm>
            <a:off x="4648558" y="4202285"/>
            <a:ext cx="2452394" cy="2340005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40" name="Tekstvak 39">
            <a:extLst>
              <a:ext uri="{FF2B5EF4-FFF2-40B4-BE49-F238E27FC236}">
                <a16:creationId xmlns:a16="http://schemas.microsoft.com/office/drawing/2014/main" id="{6EB374C9-262D-6C36-B440-7AC8EE4A254D}"/>
              </a:ext>
            </a:extLst>
          </p:cNvPr>
          <p:cNvSpPr txBox="1"/>
          <p:nvPr/>
        </p:nvSpPr>
        <p:spPr>
          <a:xfrm>
            <a:off x="5717711" y="5711145"/>
            <a:ext cx="1266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?? dB</a:t>
            </a:r>
          </a:p>
          <a:p>
            <a:r>
              <a:rPr lang="en-GB" dirty="0">
                <a:solidFill>
                  <a:schemeClr val="bg1"/>
                </a:solidFill>
              </a:rPr>
              <a:t>€ ??/y</a:t>
            </a:r>
            <a:endParaRPr lang="nl-BE" dirty="0">
              <a:solidFill>
                <a:schemeClr val="bg1"/>
              </a:solidFill>
            </a:endParaRPr>
          </a:p>
        </p:txBody>
      </p:sp>
      <p:pic>
        <p:nvPicPr>
          <p:cNvPr id="41" name="Picture 2" descr="Leak Detectors for Compressed Air and Gases Leak Detection | CS INSTRUMENTS">
            <a:extLst>
              <a:ext uri="{FF2B5EF4-FFF2-40B4-BE49-F238E27FC236}">
                <a16:creationId xmlns:a16="http://schemas.microsoft.com/office/drawing/2014/main" id="{44D4B68E-4A0F-207D-7C97-0F1C5223CA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216133" y="1776156"/>
            <a:ext cx="1474103" cy="1474103"/>
          </a:xfrm>
          <a:prstGeom prst="rect">
            <a:avLst/>
          </a:prstGeom>
        </p:spPr>
      </p:pic>
      <p:cxnSp>
        <p:nvCxnSpPr>
          <p:cNvPr id="43" name="Rechte verbindingslijn met pijl 42">
            <a:extLst>
              <a:ext uri="{FF2B5EF4-FFF2-40B4-BE49-F238E27FC236}">
                <a16:creationId xmlns:a16="http://schemas.microsoft.com/office/drawing/2014/main" id="{36F3374C-363E-5562-ECE1-2221A9B45A56}"/>
              </a:ext>
            </a:extLst>
          </p:cNvPr>
          <p:cNvCxnSpPr>
            <a:cxnSpLocks/>
          </p:cNvCxnSpPr>
          <p:nvPr/>
        </p:nvCxnSpPr>
        <p:spPr>
          <a:xfrm flipH="1" flipV="1">
            <a:off x="7151941" y="5476469"/>
            <a:ext cx="1012497" cy="117338"/>
          </a:xfrm>
          <a:prstGeom prst="straightConnector1">
            <a:avLst/>
          </a:prstGeom>
          <a:ln w="57150">
            <a:solidFill>
              <a:srgbClr val="009982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97061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540A2E-1F3E-5EBA-D1FF-7A6698F87A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10BC484B-EE17-A065-8CA5-D7883F65B3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27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332A5005-94C6-62DA-101F-E3B91F50627F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9512EB6C-CFE1-B2C8-D3D9-00852A312AC3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4B5D1E40-E597-0389-DBE5-782AF407A120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0437CD46-ABDC-972A-89DD-1C9019C76D01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0BDF079A-410D-DDEA-B791-5633978F47C8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973F927D-33B9-80CF-A3C2-C9A37072178D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1D1E183A-16C5-71B7-63ED-657A359FA207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041A87E1-0BDA-F2AE-C630-2492E008A983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AF7B7658-AB2F-52A9-90B7-72D8523C3FE5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3B8F2423-F6CA-0562-6B0B-4D38EEFD56FA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To find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LeakCam 600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D24F9809-3BF8-4AA9-5B0F-307DD4D6B3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335" y="1562850"/>
            <a:ext cx="4547205" cy="4547205"/>
          </a:xfrm>
          <a:prstGeom prst="rect">
            <a:avLst/>
          </a:prstGeom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157CCA49-41FF-DCA8-7076-497600E52B31}"/>
              </a:ext>
            </a:extLst>
          </p:cNvPr>
          <p:cNvSpPr txBox="1"/>
          <p:nvPr/>
        </p:nvSpPr>
        <p:spPr>
          <a:xfrm>
            <a:off x="5624945" y="1837747"/>
            <a:ext cx="6567055" cy="3662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 noProof="0" dirty="0">
                <a:solidFill>
                  <a:srgbClr val="00C4A8"/>
                </a:solidFill>
              </a:rPr>
              <a:t>Unique traits of the LC600</a:t>
            </a:r>
          </a:p>
          <a:p>
            <a:endParaRPr lang="en-GB" sz="2800" b="1" dirty="0">
              <a:solidFill>
                <a:srgbClr val="00C4A8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b="1" noProof="0" dirty="0">
                <a:solidFill>
                  <a:srgbClr val="009982"/>
                </a:solidFill>
              </a:rPr>
              <a:t>+20m range for medium leak size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b="1" noProof="0" dirty="0">
                <a:solidFill>
                  <a:srgbClr val="009982"/>
                </a:solidFill>
              </a:rPr>
              <a:t>Wide and clear view camera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b="1" dirty="0">
                <a:solidFill>
                  <a:srgbClr val="009982"/>
                </a:solidFill>
              </a:rPr>
              <a:t>Easy and quick cost calculation</a:t>
            </a:r>
            <a:endParaRPr lang="en-GB" sz="2800" b="1" noProof="0" dirty="0">
              <a:solidFill>
                <a:srgbClr val="009982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b="1" dirty="0">
                <a:solidFill>
                  <a:srgbClr val="009982"/>
                </a:solidFill>
              </a:rPr>
              <a:t>Automatic filtering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b="1" dirty="0">
                <a:solidFill>
                  <a:srgbClr val="009982"/>
                </a:solidFill>
              </a:rPr>
              <a:t>Customisable 2-130 kHz frequency range</a:t>
            </a: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F08866E9-32B7-0E56-DF9C-AF2490A87B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9326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12985E-0411-3030-C7EA-C7CBA29878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F63E14FE-6E22-9938-6FCE-ED3E654948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28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D989DABF-0519-C078-40EE-D3C09B5D579B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68979B6B-A278-3B2A-CBD2-E53EEFF68802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C1186141-4629-F233-AEF3-527EF290B0A5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32515411-D039-009B-EA2E-DEACDF593791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4F81B738-76D7-19C6-75B7-710B24C60D05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DD564369-EAF0-5F27-8C32-B115ADAC9C78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F8BDD4C6-3AD3-13C6-8D9A-27CD2F2215E6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CBD84969-2F7E-F5FB-7BC2-73315894D866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B9D0CC34-396B-D94A-8969-C8DF90097CC0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ED6701F5-4776-0FD8-EDC3-9C8C3D7CED1C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To find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High-noise environment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1" name="Afbeelding 20">
            <a:extLst>
              <a:ext uri="{FF2B5EF4-FFF2-40B4-BE49-F238E27FC236}">
                <a16:creationId xmlns:a16="http://schemas.microsoft.com/office/drawing/2014/main" id="{E8B9329B-584E-E349-5440-A1CA8CBDB61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2432"/>
          <a:stretch>
            <a:fillRect/>
          </a:stretch>
        </p:blipFill>
        <p:spPr>
          <a:xfrm>
            <a:off x="889669" y="1337493"/>
            <a:ext cx="4054536" cy="4735708"/>
          </a:xfrm>
          <a:prstGeom prst="rect">
            <a:avLst/>
          </a:prstGeom>
        </p:spPr>
      </p:pic>
      <p:pic>
        <p:nvPicPr>
          <p:cNvPr id="32" name="Afbeelding 31">
            <a:extLst>
              <a:ext uri="{FF2B5EF4-FFF2-40B4-BE49-F238E27FC236}">
                <a16:creationId xmlns:a16="http://schemas.microsoft.com/office/drawing/2014/main" id="{CA2DBC19-F8A0-E1F4-5A4A-E6B595E700A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487" t="30779" r="8089"/>
          <a:stretch>
            <a:fillRect/>
          </a:stretch>
        </p:blipFill>
        <p:spPr>
          <a:xfrm>
            <a:off x="5030582" y="1337493"/>
            <a:ext cx="4535397" cy="4735708"/>
          </a:xfrm>
          <a:prstGeom prst="rect">
            <a:avLst/>
          </a:prstGeom>
        </p:spPr>
      </p:pic>
      <p:pic>
        <p:nvPicPr>
          <p:cNvPr id="33" name="Afbeelding 32">
            <a:extLst>
              <a:ext uri="{FF2B5EF4-FFF2-40B4-BE49-F238E27FC236}">
                <a16:creationId xmlns:a16="http://schemas.microsoft.com/office/drawing/2014/main" id="{A0D1A9EA-024A-714F-DCA9-DD857C6719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9707DF2D-D352-9025-D4CF-9D8058E343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45655" y="3754685"/>
            <a:ext cx="1628524" cy="1628524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3C88B54E-E78F-5A3A-46C1-A60E3D7E734A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729" t="3531" r="4727" b="5716"/>
          <a:stretch>
            <a:fillRect/>
          </a:stretch>
        </p:blipFill>
        <p:spPr>
          <a:xfrm>
            <a:off x="10236467" y="1599246"/>
            <a:ext cx="1637712" cy="1641476"/>
          </a:xfrm>
          <a:prstGeom prst="rect">
            <a:avLst/>
          </a:prstGeom>
        </p:spPr>
      </p:pic>
      <p:sp>
        <p:nvSpPr>
          <p:cNvPr id="12" name="Tekstvak 11">
            <a:extLst>
              <a:ext uri="{FF2B5EF4-FFF2-40B4-BE49-F238E27FC236}">
                <a16:creationId xmlns:a16="http://schemas.microsoft.com/office/drawing/2014/main" id="{9E1B4B13-7CCD-3A1F-F12B-71AE9E9BCBDF}"/>
              </a:ext>
            </a:extLst>
          </p:cNvPr>
          <p:cNvSpPr txBox="1"/>
          <p:nvPr/>
        </p:nvSpPr>
        <p:spPr>
          <a:xfrm>
            <a:off x="815816" y="6181560"/>
            <a:ext cx="937097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C4A8"/>
                </a:solidFill>
              </a:rPr>
              <a:t>Automatic filtering helps detect leaks in noisy plants</a:t>
            </a:r>
            <a:endParaRPr lang="en-GB" sz="2400" b="1" noProof="0" dirty="0">
              <a:solidFill>
                <a:srgbClr val="00C4A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7121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6796DB-A574-6F08-22B3-3D131DFFB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AA1E1317-BA4A-A500-C4F2-6B28C277C7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29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D1BE988A-80F2-99CF-D554-045D640D2688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FED40EAD-FEE6-A394-2703-B7B16D12A2B4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21AEEAD2-5E35-FC36-B5E2-3C480B170430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2C1CF889-D37F-578C-0222-3AA0F8E2A38B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F40B5BB7-FCFA-2714-CC9E-243A232EAD95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9C3617FF-566A-F561-8A4E-3E48ACB05388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4C325B5C-D56A-EA6A-BD65-CD880C8CA40B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51972340-7F03-3EA9-C762-D2EAA504DDE7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72291419-A3F2-CD76-708A-9A97154544DF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E8E71241-7094-0253-C808-3C3DC2F4AF90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To find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LeakCam 600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C8B5CC9A-0F94-60E4-D887-533EA10CB47E}"/>
              </a:ext>
            </a:extLst>
          </p:cNvPr>
          <p:cNvSpPr txBox="1"/>
          <p:nvPr/>
        </p:nvSpPr>
        <p:spPr>
          <a:xfrm>
            <a:off x="5646626" y="1840338"/>
            <a:ext cx="6194235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 noProof="0" dirty="0">
                <a:solidFill>
                  <a:srgbClr val="00C4A8"/>
                </a:solidFill>
              </a:rPr>
              <a:t>Unique traits of the LC600</a:t>
            </a:r>
          </a:p>
          <a:p>
            <a:endParaRPr lang="en-GB" sz="2800" b="1" dirty="0">
              <a:solidFill>
                <a:srgbClr val="00C4A8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b="1" noProof="0" dirty="0">
                <a:solidFill>
                  <a:srgbClr val="009982"/>
                </a:solidFill>
              </a:rPr>
              <a:t>5”HD display for clear image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b="1" noProof="0" dirty="0">
                <a:solidFill>
                  <a:srgbClr val="009982"/>
                </a:solidFill>
              </a:rPr>
              <a:t>Interchangeable battery (8h use)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b="1" noProof="0" dirty="0">
                <a:solidFill>
                  <a:srgbClr val="009982"/>
                </a:solidFill>
              </a:rPr>
              <a:t>Lightweight and durable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b="1" noProof="0" dirty="0">
                <a:solidFill>
                  <a:srgbClr val="009982"/>
                </a:solidFill>
              </a:rPr>
              <a:t>Ergonomic design &amp; holster</a:t>
            </a: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F9276754-F3EE-9D7C-6D82-4EA6D65F79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pic>
        <p:nvPicPr>
          <p:cNvPr id="9" name="Grafik 9" descr="Ein Bild, das Person, Kleidung, Im Haus, Mann enthält.&#10;&#10;KI-generierte Inhalte können fehlerhaft sein.">
            <a:extLst>
              <a:ext uri="{FF2B5EF4-FFF2-40B4-BE49-F238E27FC236}">
                <a16:creationId xmlns:a16="http://schemas.microsoft.com/office/drawing/2014/main" id="{EC66624B-D5F1-2B1B-2DDF-30B67C7C95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93" t="-582" r="23842" b="582"/>
          <a:stretch/>
        </p:blipFill>
        <p:spPr>
          <a:xfrm>
            <a:off x="1162374" y="1555057"/>
            <a:ext cx="3866536" cy="4554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2070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7FF3E3-CC8E-EA72-9113-BB40A06625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troomdiagram: Handmatige invoer 16">
            <a:extLst>
              <a:ext uri="{FF2B5EF4-FFF2-40B4-BE49-F238E27FC236}">
                <a16:creationId xmlns:a16="http://schemas.microsoft.com/office/drawing/2014/main" id="{7CFF4FAA-2D1D-9C4F-1122-6B472AFF6825}"/>
              </a:ext>
            </a:extLst>
          </p:cNvPr>
          <p:cNvSpPr/>
          <p:nvPr/>
        </p:nvSpPr>
        <p:spPr>
          <a:xfrm rot="5400000" flipH="1" flipV="1">
            <a:off x="7845801" y="224032"/>
            <a:ext cx="7057750" cy="6409936"/>
          </a:xfrm>
          <a:prstGeom prst="flowChartManualInput">
            <a:avLst/>
          </a:prstGeom>
          <a:solidFill>
            <a:srgbClr val="00C4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noProof="0" dirty="0">
              <a:latin typeface="Arial" panose="020B0604020202020204" pitchFamily="34" charset="0"/>
            </a:endParaRPr>
          </a:p>
        </p:txBody>
      </p:sp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EE00E93F-33A6-78E7-214E-A0BD063DA5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30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369DC239-9A41-E8C4-8BB1-34E9367EC7B1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D7E98626-F919-FF40-4AE8-0E7E795698E2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716FE80E-18BF-F6A4-FA7E-1539C6609580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543CF4D8-5251-A3E4-A676-1B56147CF98D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83F159C9-535E-DC12-6660-29DFDBE05C67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F591BCEF-AFEC-9BDF-146B-C5B97E33208D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47BEFE31-2425-4F37-2F44-88054B522AD8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C67036F5-9690-988E-5DC3-67D05FD3D0F9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589EFFCA-AF7E-1DB9-0F3C-B0896ACE554A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77EB58D3-A1E2-4BB9-7DA3-B8F719AA1DD7}"/>
              </a:ext>
            </a:extLst>
          </p:cNvPr>
          <p:cNvSpPr txBox="1"/>
          <p:nvPr/>
        </p:nvSpPr>
        <p:spPr>
          <a:xfrm>
            <a:off x="648930" y="352608"/>
            <a:ext cx="7923569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To find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For any compressed gas application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56C3B256-5848-AE0D-518B-C61FBA9515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243" y="1333622"/>
            <a:ext cx="4643226" cy="2611814"/>
          </a:xfrm>
          <a:prstGeom prst="rect">
            <a:avLst/>
          </a:prstGeom>
        </p:spPr>
      </p:pic>
      <p:pic>
        <p:nvPicPr>
          <p:cNvPr id="12" name="Afbeelding 11">
            <a:extLst>
              <a:ext uri="{FF2B5EF4-FFF2-40B4-BE49-F238E27FC236}">
                <a16:creationId xmlns:a16="http://schemas.microsoft.com/office/drawing/2014/main" id="{827160F3-9A7A-B04C-6C59-98AE1EDE644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9137" t="20242" b="14487"/>
          <a:stretch>
            <a:fillRect/>
          </a:stretch>
        </p:blipFill>
        <p:spPr>
          <a:xfrm>
            <a:off x="833659" y="2126488"/>
            <a:ext cx="4169855" cy="4476253"/>
          </a:xfrm>
          <a:prstGeom prst="rect">
            <a:avLst/>
          </a:prstGeom>
        </p:spPr>
      </p:pic>
      <p:pic>
        <p:nvPicPr>
          <p:cNvPr id="14" name="Afbeelding 13">
            <a:extLst>
              <a:ext uri="{FF2B5EF4-FFF2-40B4-BE49-F238E27FC236}">
                <a16:creationId xmlns:a16="http://schemas.microsoft.com/office/drawing/2014/main" id="{2B43C58F-474F-C480-AD8E-473854F4CF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243" y="3990927"/>
            <a:ext cx="4643224" cy="2611814"/>
          </a:xfrm>
          <a:prstGeom prst="rect">
            <a:avLst/>
          </a:prstGeom>
        </p:spPr>
      </p:pic>
      <p:sp>
        <p:nvSpPr>
          <p:cNvPr id="16" name="TextBox 31">
            <a:extLst>
              <a:ext uri="{FF2B5EF4-FFF2-40B4-BE49-F238E27FC236}">
                <a16:creationId xmlns:a16="http://schemas.microsoft.com/office/drawing/2014/main" id="{45402E04-C523-B2B4-8691-6679425F8AFB}"/>
              </a:ext>
            </a:extLst>
          </p:cNvPr>
          <p:cNvSpPr txBox="1"/>
          <p:nvPr/>
        </p:nvSpPr>
        <p:spPr>
          <a:xfrm>
            <a:off x="9855710" y="1443404"/>
            <a:ext cx="2619787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000" noProof="0" dirty="0">
                <a:solidFill>
                  <a:schemeClr val="bg1"/>
                </a:solidFill>
                <a:latin typeface="+mj-lt"/>
              </a:rPr>
              <a:t>Compressed air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latin typeface="+mj-lt"/>
              </a:rPr>
              <a:t>Vacuum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000" noProof="0" dirty="0">
                <a:solidFill>
                  <a:schemeClr val="bg1"/>
                </a:solidFill>
                <a:latin typeface="+mj-lt"/>
              </a:rPr>
              <a:t>Steam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latin typeface="+mj-lt"/>
              </a:rPr>
              <a:t>Natural gas</a:t>
            </a:r>
            <a:endParaRPr lang="en-GB" sz="2000" noProof="0" dirty="0">
              <a:solidFill>
                <a:schemeClr val="bg1"/>
              </a:solidFill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000" noProof="0" dirty="0">
                <a:solidFill>
                  <a:schemeClr val="bg1"/>
                </a:solidFill>
                <a:latin typeface="+mj-lt"/>
              </a:rPr>
              <a:t>CO2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latin typeface="+mj-lt"/>
              </a:rPr>
              <a:t>Refrigerants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latin typeface="+mj-lt"/>
              </a:rPr>
              <a:t>Nitrogen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latin typeface="+mj-lt"/>
              </a:rPr>
              <a:t>Helium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latin typeface="+mj-lt"/>
              </a:rPr>
              <a:t>Hydrogen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latin typeface="+mj-lt"/>
              </a:rPr>
              <a:t>Methane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000" dirty="0">
                <a:solidFill>
                  <a:schemeClr val="bg1"/>
                </a:solidFill>
                <a:latin typeface="+mj-lt"/>
              </a:rPr>
              <a:t>…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GB" sz="2000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21" name="Afbeelding 20">
            <a:extLst>
              <a:ext uri="{FF2B5EF4-FFF2-40B4-BE49-F238E27FC236}">
                <a16:creationId xmlns:a16="http://schemas.microsoft.com/office/drawing/2014/main" id="{C0131750-7A9D-3A76-7259-AEA39DDD83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556500" cy="72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7274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F120E2-D4D0-1A5A-297F-3B1DFE3455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596CFECC-4A21-7F87-F50E-D24D5F6A6C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31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D1530101-3A13-AA6F-14EC-63D003A14409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5A43C115-D621-9A4A-0A0A-3C0C0D9220B1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68E32DE5-7B74-3234-E90F-7F68B335F05C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FD831CD3-BB54-9065-522C-A52958CA48E3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D69CD59A-90F2-B1FC-F069-6001F5C81A16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D00A4F05-50F1-5C84-F5A7-9CF19958A540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A21E7DC1-FE2C-87D6-0269-F3DF19CE9684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BFE407E8-8851-4C8E-3B3B-88CF92AA74FB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681F7704-9663-9D4E-8215-E7B91FC3746A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4EB54D0B-E1C1-282E-7C6D-B2008411FE4E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To find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More leak detectors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4405BE80-0E1F-E08C-76C0-F560BFE107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55247C9A-EE9B-4CF6-F4AB-D4CA8FA2B5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3" r="13699"/>
          <a:stretch/>
        </p:blipFill>
        <p:spPr bwMode="auto">
          <a:xfrm>
            <a:off x="1408529" y="1384071"/>
            <a:ext cx="1996828" cy="219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31">
            <a:extLst>
              <a:ext uri="{FF2B5EF4-FFF2-40B4-BE49-F238E27FC236}">
                <a16:creationId xmlns:a16="http://schemas.microsoft.com/office/drawing/2014/main" id="{FF9E2AE1-517D-F121-668E-A9B3AF08C29F}"/>
              </a:ext>
            </a:extLst>
          </p:cNvPr>
          <p:cNvSpPr txBox="1"/>
          <p:nvPr/>
        </p:nvSpPr>
        <p:spPr>
          <a:xfrm>
            <a:off x="-385888" y="3496013"/>
            <a:ext cx="533575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C4A8"/>
                </a:solidFill>
                <a:latin typeface="+mj-lt"/>
              </a:rPr>
              <a:t>LD450</a:t>
            </a:r>
          </a:p>
          <a:p>
            <a:pPr algn="ctr"/>
            <a:r>
              <a:rPr lang="en-GB" b="1" noProof="0" dirty="0">
                <a:solidFill>
                  <a:srgbClr val="009982"/>
                </a:solidFill>
                <a:latin typeface="+mj-lt"/>
              </a:rPr>
              <a:t>Basic leak detector</a:t>
            </a:r>
            <a:endParaRPr lang="en-GB" sz="1200" noProof="0" dirty="0">
              <a:solidFill>
                <a:srgbClr val="009982"/>
              </a:solidFill>
              <a:latin typeface="+mj-lt"/>
            </a:endParaRPr>
          </a:p>
        </p:txBody>
      </p:sp>
      <p:pic>
        <p:nvPicPr>
          <p:cNvPr id="11" name="Picture 4">
            <a:extLst>
              <a:ext uri="{FF2B5EF4-FFF2-40B4-BE49-F238E27FC236}">
                <a16:creationId xmlns:a16="http://schemas.microsoft.com/office/drawing/2014/main" id="{6172FC22-84BA-9CB8-66C1-C3FF44E20D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78" t="18104" r="58243" b="59887"/>
          <a:stretch/>
        </p:blipFill>
        <p:spPr bwMode="auto">
          <a:xfrm>
            <a:off x="1414136" y="4545770"/>
            <a:ext cx="1790764" cy="1959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328828C7-684E-71E2-D4FF-A1D71CE74E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41"/>
          <a:stretch/>
        </p:blipFill>
        <p:spPr bwMode="auto">
          <a:xfrm>
            <a:off x="4405928" y="1354963"/>
            <a:ext cx="2257576" cy="2134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31">
            <a:extLst>
              <a:ext uri="{FF2B5EF4-FFF2-40B4-BE49-F238E27FC236}">
                <a16:creationId xmlns:a16="http://schemas.microsoft.com/office/drawing/2014/main" id="{85B86C8E-B332-2BE2-301D-395DD31A634A}"/>
              </a:ext>
            </a:extLst>
          </p:cNvPr>
          <p:cNvSpPr txBox="1"/>
          <p:nvPr/>
        </p:nvSpPr>
        <p:spPr>
          <a:xfrm>
            <a:off x="2935692" y="3509179"/>
            <a:ext cx="533575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C4A8"/>
                </a:solidFill>
                <a:latin typeface="+mj-lt"/>
              </a:rPr>
              <a:t>LD500</a:t>
            </a:r>
          </a:p>
          <a:p>
            <a:pPr algn="ctr"/>
            <a:r>
              <a:rPr lang="en-GB" b="1" dirty="0">
                <a:solidFill>
                  <a:srgbClr val="009982"/>
                </a:solidFill>
                <a:latin typeface="+mj-lt"/>
              </a:rPr>
              <a:t>Size &amp; c</a:t>
            </a:r>
            <a:r>
              <a:rPr lang="en-GB" b="1" noProof="0" dirty="0" err="1">
                <a:solidFill>
                  <a:srgbClr val="009982"/>
                </a:solidFill>
                <a:latin typeface="+mj-lt"/>
              </a:rPr>
              <a:t>ost</a:t>
            </a:r>
            <a:r>
              <a:rPr lang="en-GB" b="1" noProof="0" dirty="0">
                <a:solidFill>
                  <a:srgbClr val="009982"/>
                </a:solidFill>
                <a:latin typeface="+mj-lt"/>
              </a:rPr>
              <a:t> calculation</a:t>
            </a:r>
          </a:p>
          <a:p>
            <a:pPr algn="ctr"/>
            <a:r>
              <a:rPr lang="en-GB" b="1" dirty="0">
                <a:solidFill>
                  <a:srgbClr val="009982"/>
                </a:solidFill>
                <a:latin typeface="+mj-lt"/>
              </a:rPr>
              <a:t>Documentation</a:t>
            </a:r>
            <a:endParaRPr lang="en-GB" sz="1200" noProof="0" dirty="0">
              <a:solidFill>
                <a:srgbClr val="009982"/>
              </a:solidFill>
              <a:latin typeface="+mj-lt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79F3CAD5-D422-26F3-EFD5-87CEEA3C8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1352" y="4766523"/>
            <a:ext cx="2749600" cy="1924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>
            <a:extLst>
              <a:ext uri="{FF2B5EF4-FFF2-40B4-BE49-F238E27FC236}">
                <a16:creationId xmlns:a16="http://schemas.microsoft.com/office/drawing/2014/main" id="{553E3A65-1C21-9581-7F3E-18ECF17B21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5310" y="1332888"/>
            <a:ext cx="3254694" cy="2278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31">
            <a:extLst>
              <a:ext uri="{FF2B5EF4-FFF2-40B4-BE49-F238E27FC236}">
                <a16:creationId xmlns:a16="http://schemas.microsoft.com/office/drawing/2014/main" id="{7D6EBCC2-5673-808A-3A5D-4473C3AFE602}"/>
              </a:ext>
            </a:extLst>
          </p:cNvPr>
          <p:cNvSpPr txBox="1"/>
          <p:nvPr/>
        </p:nvSpPr>
        <p:spPr>
          <a:xfrm>
            <a:off x="6663504" y="3496013"/>
            <a:ext cx="5335756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C4A8"/>
                </a:solidFill>
                <a:latin typeface="+mj-lt"/>
              </a:rPr>
              <a:t>LD500 UltraCam</a:t>
            </a:r>
          </a:p>
          <a:p>
            <a:pPr algn="ctr"/>
            <a:r>
              <a:rPr lang="en-GB" b="1" dirty="0">
                <a:solidFill>
                  <a:srgbClr val="009982"/>
                </a:solidFill>
                <a:latin typeface="+mj-lt"/>
              </a:rPr>
              <a:t>Basic imaging</a:t>
            </a:r>
          </a:p>
          <a:p>
            <a:pPr algn="ctr"/>
            <a:r>
              <a:rPr lang="en-GB" b="1" dirty="0">
                <a:solidFill>
                  <a:srgbClr val="009982"/>
                </a:solidFill>
                <a:latin typeface="+mj-lt"/>
              </a:rPr>
              <a:t>Size &amp; c</a:t>
            </a:r>
            <a:r>
              <a:rPr lang="en-GB" b="1" noProof="0" dirty="0" err="1">
                <a:solidFill>
                  <a:srgbClr val="009982"/>
                </a:solidFill>
                <a:latin typeface="+mj-lt"/>
              </a:rPr>
              <a:t>ost</a:t>
            </a:r>
            <a:r>
              <a:rPr lang="en-GB" b="1" noProof="0" dirty="0">
                <a:solidFill>
                  <a:srgbClr val="009982"/>
                </a:solidFill>
                <a:latin typeface="+mj-lt"/>
              </a:rPr>
              <a:t> calculation</a:t>
            </a:r>
          </a:p>
          <a:p>
            <a:pPr algn="ctr"/>
            <a:r>
              <a:rPr lang="en-GB" b="1" dirty="0">
                <a:solidFill>
                  <a:srgbClr val="009982"/>
                </a:solidFill>
                <a:latin typeface="+mj-lt"/>
              </a:rPr>
              <a:t>Documentation</a:t>
            </a:r>
            <a:endParaRPr lang="en-GB" sz="1200" noProof="0" dirty="0">
              <a:solidFill>
                <a:srgbClr val="009982"/>
              </a:solidFill>
              <a:latin typeface="+mj-lt"/>
            </a:endParaRPr>
          </a:p>
        </p:txBody>
      </p:sp>
      <p:pic>
        <p:nvPicPr>
          <p:cNvPr id="18" name="Picture 8">
            <a:extLst>
              <a:ext uri="{FF2B5EF4-FFF2-40B4-BE49-F238E27FC236}">
                <a16:creationId xmlns:a16="http://schemas.microsoft.com/office/drawing/2014/main" id="{C5BCD664-583B-A734-DED6-4E7E2FE96B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1910" y="4853081"/>
            <a:ext cx="2625954" cy="183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90943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966AAE-975B-EEE6-CB3A-F2A1FF771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68814123-1B69-6B36-CA5C-3282F878FE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32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5B0B1F0A-2D3D-7C59-C9A6-0DCC2A235643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942863AD-C1F4-4FC3-F66E-7EA4CB987CCA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7EFF0EDC-B21E-7478-025A-3732E62D4939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AE001CAD-F6B9-98E8-11A3-95B03AA32525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39B0F81A-3054-E3CB-0CBD-65F9174EF006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70DDB468-E098-3BF3-4E83-7C741C1B1E8E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AC7A3DB5-D174-405F-9CBE-52F632B34414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88539C16-DDDE-89E2-26E1-11E877EA8BC6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608F54CA-25F6-FDC7-FA37-895BBC5ED854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E7C9B76D-C074-EFFD-AAF6-A98306C697E9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To find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 err="1">
                <a:solidFill>
                  <a:srgbClr val="009982"/>
                </a:solidFill>
                <a:latin typeface="Arial" panose="020B0604020202020204" pitchFamily="34" charset="0"/>
              </a:rPr>
              <a:t>Leakcam</a:t>
            </a: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 specialty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E3FF2D19-75CE-C0BB-727A-35CAFA0602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FC2E1237-F596-8A4F-F103-CEA8D97DDBC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9396" r="18469"/>
          <a:stretch>
            <a:fillRect/>
          </a:stretch>
        </p:blipFill>
        <p:spPr>
          <a:xfrm>
            <a:off x="686769" y="1541888"/>
            <a:ext cx="5451231" cy="4728024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902827AA-5B8D-AF84-2518-42E5920694F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9104" t="12883" r="36954"/>
          <a:stretch>
            <a:fillRect/>
          </a:stretch>
        </p:blipFill>
        <p:spPr>
          <a:xfrm>
            <a:off x="6392970" y="1541888"/>
            <a:ext cx="5451231" cy="4728024"/>
          </a:xfrm>
          <a:prstGeom prst="rect">
            <a:avLst/>
          </a:prstGeom>
        </p:spPr>
      </p:pic>
      <p:sp>
        <p:nvSpPr>
          <p:cNvPr id="12" name="TextBox 31">
            <a:extLst>
              <a:ext uri="{FF2B5EF4-FFF2-40B4-BE49-F238E27FC236}">
                <a16:creationId xmlns:a16="http://schemas.microsoft.com/office/drawing/2014/main" id="{DA56E4FC-B64A-3B6B-43A6-D6780698F99F}"/>
              </a:ext>
            </a:extLst>
          </p:cNvPr>
          <p:cNvSpPr txBox="1"/>
          <p:nvPr/>
        </p:nvSpPr>
        <p:spPr>
          <a:xfrm>
            <a:off x="686769" y="6308306"/>
            <a:ext cx="533575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rgbClr val="00C4A8"/>
                </a:solidFill>
                <a:latin typeface="+mj-lt"/>
              </a:rPr>
              <a:t>Standard zoom</a:t>
            </a:r>
          </a:p>
        </p:txBody>
      </p:sp>
      <p:sp>
        <p:nvSpPr>
          <p:cNvPr id="14" name="TextBox 31">
            <a:extLst>
              <a:ext uri="{FF2B5EF4-FFF2-40B4-BE49-F238E27FC236}">
                <a16:creationId xmlns:a16="http://schemas.microsoft.com/office/drawing/2014/main" id="{0052C12E-0096-0169-AD86-19D9BCFB4248}"/>
              </a:ext>
            </a:extLst>
          </p:cNvPr>
          <p:cNvSpPr txBox="1"/>
          <p:nvPr/>
        </p:nvSpPr>
        <p:spPr>
          <a:xfrm>
            <a:off x="6324788" y="6321776"/>
            <a:ext cx="533575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rgbClr val="00C4A8"/>
                </a:solidFill>
                <a:latin typeface="+mj-lt"/>
              </a:rPr>
              <a:t>2x zoom</a:t>
            </a:r>
          </a:p>
        </p:txBody>
      </p:sp>
    </p:spTree>
    <p:extLst>
      <p:ext uri="{BB962C8B-B14F-4D97-AF65-F5344CB8AC3E}">
        <p14:creationId xmlns:p14="http://schemas.microsoft.com/office/powerpoint/2010/main" val="23603460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D465E8-3C0C-357E-8A59-E820A2A8F7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4CE761E6-A788-F0A7-431E-9676051F8E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33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48404968-8F84-6249-0ADC-B9BAEBCFB575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AFB3CF71-2C37-1E1E-8F68-07CA487E0917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1C2E9DB9-617E-A7DF-3262-59201A92F815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BE12D18D-4BE1-9C77-816D-E9A947B64889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676B8270-9003-8B02-856D-A71A6A626949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1C8BC9EC-817F-0E8F-E5DF-47618E4FCA02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F2BF0AF7-E429-97F5-9BDE-A298C08C3FA9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7F573F54-47E1-72F3-9296-C373B94BB76E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0F49C1A6-C419-68A0-E022-E4F09A7FA922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BAECE387-8634-7F40-4A6C-E7DC2C10C6E4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To find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 err="1">
                <a:solidFill>
                  <a:srgbClr val="009982"/>
                </a:solidFill>
                <a:latin typeface="Arial" panose="020B0604020202020204" pitchFamily="34" charset="0"/>
              </a:rPr>
              <a:t>Leakcam</a:t>
            </a: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 specialty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03E98ADF-7C8C-6F6A-49F1-7777791CBB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7AFEE0B0-D5D3-0B5A-FE9E-0E34D590F1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43" y="1516560"/>
            <a:ext cx="6096000" cy="4572000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359F434E-43FA-A637-EB15-10427153BC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33"/>
          <a:stretch>
            <a:fillRect/>
          </a:stretch>
        </p:blipFill>
        <p:spPr>
          <a:xfrm>
            <a:off x="6607107" y="1659694"/>
            <a:ext cx="5280889" cy="4339656"/>
          </a:xfrm>
          <a:prstGeom prst="rect">
            <a:avLst/>
          </a:prstGeom>
        </p:spPr>
      </p:pic>
      <p:sp>
        <p:nvSpPr>
          <p:cNvPr id="12" name="TextBox 31">
            <a:extLst>
              <a:ext uri="{FF2B5EF4-FFF2-40B4-BE49-F238E27FC236}">
                <a16:creationId xmlns:a16="http://schemas.microsoft.com/office/drawing/2014/main" id="{40B7532A-CD6D-7BD7-9F3C-3C0038483D52}"/>
              </a:ext>
            </a:extLst>
          </p:cNvPr>
          <p:cNvSpPr txBox="1"/>
          <p:nvPr/>
        </p:nvSpPr>
        <p:spPr>
          <a:xfrm>
            <a:off x="648930" y="6220727"/>
            <a:ext cx="533575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rgbClr val="00C4A8"/>
                </a:solidFill>
                <a:latin typeface="+mj-lt"/>
              </a:rPr>
              <a:t>Standard zoom</a:t>
            </a:r>
          </a:p>
        </p:txBody>
      </p:sp>
      <p:sp>
        <p:nvSpPr>
          <p:cNvPr id="14" name="TextBox 31">
            <a:extLst>
              <a:ext uri="{FF2B5EF4-FFF2-40B4-BE49-F238E27FC236}">
                <a16:creationId xmlns:a16="http://schemas.microsoft.com/office/drawing/2014/main" id="{6E2DBD09-085E-17DD-DDCA-D14E80FB194E}"/>
              </a:ext>
            </a:extLst>
          </p:cNvPr>
          <p:cNvSpPr txBox="1"/>
          <p:nvPr/>
        </p:nvSpPr>
        <p:spPr>
          <a:xfrm>
            <a:off x="6703930" y="6220727"/>
            <a:ext cx="533575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rgbClr val="00C4A8"/>
                </a:solidFill>
                <a:latin typeface="+mj-lt"/>
              </a:rPr>
              <a:t>2x zoom</a:t>
            </a:r>
          </a:p>
        </p:txBody>
      </p:sp>
    </p:spTree>
    <p:extLst>
      <p:ext uri="{BB962C8B-B14F-4D97-AF65-F5344CB8AC3E}">
        <p14:creationId xmlns:p14="http://schemas.microsoft.com/office/powerpoint/2010/main" val="3411122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861091-D78D-8D11-C964-1EBDCFCC0E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1655FC35-7126-D436-C2BE-403AE80504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34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C066B505-9EF8-FB25-186E-82046AE0593B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CED07A4E-4196-550A-CA3C-C3D81F10E574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6EB4FB73-5C8C-EFC9-6C4E-76B9F5E643FE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02130356-C51A-3652-D70F-3965E5B4E7C5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1399878A-F969-3F37-C3C7-490C177773FB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B455308C-85B8-1C50-C18D-3175CF2952A8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9B52771B-E57E-8ED1-7B24-9E02DBF65092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72F8694B-C036-BD66-E56D-A61CB99F1CFB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9A06C262-B181-C8D5-9BFE-1160F4870D31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510439C9-C4DF-97B3-87D9-78BEF958C973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How To find leaks?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 err="1">
                <a:solidFill>
                  <a:srgbClr val="009982"/>
                </a:solidFill>
                <a:latin typeface="Arial" panose="020B0604020202020204" pitchFamily="34" charset="0"/>
              </a:rPr>
              <a:t>Leakcam</a:t>
            </a: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 specialty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0F741E7F-E718-847F-FF1B-F6CB065061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85657F36-2E81-4D1D-BDAE-EC0F240FA3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188" y="1493610"/>
            <a:ext cx="8636826" cy="4858214"/>
          </a:xfrm>
          <a:prstGeom prst="rect">
            <a:avLst/>
          </a:prstGeom>
        </p:spPr>
      </p:pic>
      <p:sp>
        <p:nvSpPr>
          <p:cNvPr id="5" name="Tekstvak 4">
            <a:extLst>
              <a:ext uri="{FF2B5EF4-FFF2-40B4-BE49-F238E27FC236}">
                <a16:creationId xmlns:a16="http://schemas.microsoft.com/office/drawing/2014/main" id="{C064DC59-017A-CDDD-6463-4D9F331D8EBB}"/>
              </a:ext>
            </a:extLst>
          </p:cNvPr>
          <p:cNvSpPr txBox="1"/>
          <p:nvPr/>
        </p:nvSpPr>
        <p:spPr>
          <a:xfrm>
            <a:off x="9294014" y="1516560"/>
            <a:ext cx="619423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2400" b="1" dirty="0">
              <a:solidFill>
                <a:srgbClr val="00C4A8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400" b="1" dirty="0">
                <a:solidFill>
                  <a:srgbClr val="009982"/>
                </a:solidFill>
              </a:rPr>
              <a:t>L</a:t>
            </a:r>
            <a:r>
              <a:rPr lang="en-GB" sz="2400" b="1" noProof="0" dirty="0" err="1">
                <a:solidFill>
                  <a:srgbClr val="009982"/>
                </a:solidFill>
              </a:rPr>
              <a:t>ong</a:t>
            </a:r>
            <a:r>
              <a:rPr lang="en-GB" sz="2400" b="1" noProof="0" dirty="0">
                <a:solidFill>
                  <a:srgbClr val="009982"/>
                </a:solidFill>
              </a:rPr>
              <a:t> range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400" b="1" dirty="0">
                <a:solidFill>
                  <a:srgbClr val="009982"/>
                </a:solidFill>
              </a:rPr>
              <a:t>High accuracy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GB" sz="2400" b="1" noProof="0" dirty="0">
              <a:solidFill>
                <a:srgbClr val="009982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GB" sz="2400" b="1" noProof="0" dirty="0">
              <a:solidFill>
                <a:srgbClr val="00998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40133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FB468A-750D-BC39-C398-6B7842CD15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0B993CDA-CA5E-26A4-5E8B-B0455AA56F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t>35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ECA71966-BE58-E2D7-44BF-69A8780B0C11}"/>
              </a:ext>
            </a:extLst>
          </p:cNvPr>
          <p:cNvGrpSpPr/>
          <p:nvPr/>
        </p:nvGrpSpPr>
        <p:grpSpPr>
          <a:xfrm>
            <a:off x="6667819" y="2597885"/>
            <a:ext cx="612362" cy="642824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F7C33EB6-5A77-12FF-1D6C-98A58171F0FB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812C4B5B-FEE3-BD55-DD95-B51A377D36B5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CBD1BFF7-3524-8DE2-6C01-4FAE5D69588D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04796D5F-7E24-1B03-CAEA-5EAAD9CA16E2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F71156E0-BFE6-C7C4-F6C6-AE6B978A72F0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0CB2FAC1-5044-5E8B-F1A3-1EAABD172DA6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0D5976CA-D4AB-1DF2-ADD2-30A59CBB4A63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38C0A412-08A6-E82B-EA86-F7760656F49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8B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8B9C3A7-C240-A97F-4506-CF8CF5A33438}"/>
              </a:ext>
            </a:extLst>
          </p:cNvPr>
          <p:cNvSpPr/>
          <p:nvPr/>
        </p:nvSpPr>
        <p:spPr>
          <a:xfrm>
            <a:off x="309033" y="224366"/>
            <a:ext cx="11607801" cy="6392333"/>
          </a:xfrm>
          <a:prstGeom prst="roundRect">
            <a:avLst/>
          </a:prstGeom>
          <a:solidFill>
            <a:srgbClr val="00C4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B898D4-AFF0-EA26-055C-673283490754}"/>
              </a:ext>
            </a:extLst>
          </p:cNvPr>
          <p:cNvSpPr txBox="1"/>
          <p:nvPr/>
        </p:nvSpPr>
        <p:spPr>
          <a:xfrm>
            <a:off x="610675" y="1457279"/>
            <a:ext cx="10651374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ts val="3600"/>
              </a:lnSpc>
              <a:buClr>
                <a:schemeClr val="bg1">
                  <a:lumMod val="95000"/>
                </a:schemeClr>
              </a:buClr>
            </a:pPr>
            <a:endParaRPr lang="en-GB" sz="2800" b="1" noProof="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lvl="1">
              <a:lnSpc>
                <a:spcPts val="3600"/>
              </a:lnSpc>
              <a:buClr>
                <a:schemeClr val="bg1">
                  <a:lumMod val="95000"/>
                </a:schemeClr>
              </a:buClr>
            </a:pPr>
            <a:endParaRPr lang="en-GB" sz="2800" b="1" noProof="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indent="0">
              <a:buNone/>
            </a:pPr>
            <a:endParaRPr lang="en-GB" sz="200" b="1" noProof="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33D16E-7274-0429-0D57-8AFCD5C3FE97}"/>
              </a:ext>
            </a:extLst>
          </p:cNvPr>
          <p:cNvSpPr txBox="1"/>
          <p:nvPr/>
        </p:nvSpPr>
        <p:spPr>
          <a:xfrm>
            <a:off x="1089466" y="581774"/>
            <a:ext cx="10452096" cy="58703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chemeClr val="bg1">
                  <a:lumMod val="95000"/>
                </a:schemeClr>
              </a:buClr>
            </a:pPr>
            <a:r>
              <a:rPr lang="en-GB" sz="3000" b="1" u="sng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AGENDA</a:t>
            </a:r>
          </a:p>
          <a:p>
            <a:pPr>
              <a:lnSpc>
                <a:spcPct val="150000"/>
              </a:lnSpc>
              <a:buClr>
                <a:schemeClr val="bg1">
                  <a:lumMod val="95000"/>
                </a:schemeClr>
              </a:buClr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LEAK MANAGEMENT to reduce your energy costs</a:t>
            </a:r>
          </a:p>
          <a:p>
            <a:pPr>
              <a:lnSpc>
                <a:spcPct val="150000"/>
              </a:lnSpc>
              <a:buClr>
                <a:schemeClr val="bg1">
                  <a:lumMod val="95000"/>
                </a:schemeClr>
              </a:buClr>
            </a:pPr>
            <a:endParaRPr lang="en-GB" sz="2800" b="1" cap="all" noProof="0" dirty="0">
              <a:solidFill>
                <a:schemeClr val="bg1"/>
              </a:solidFill>
              <a:latin typeface="Arial" panose="020B0604020202020204" pitchFamily="34" charset="0"/>
              <a:ea typeface="Lato" panose="020F0502020204030203" pitchFamily="34" charset="0"/>
              <a:cs typeface="Arial" panose="020B0604020202020204" pitchFamily="34" charset="0"/>
            </a:endParaRP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introduction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Why start finding leaks?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How to find leaks?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Document and manage your savings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Insights in leak and energy management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endParaRPr lang="en-GB" sz="2800" b="1" cap="all" noProof="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7E44E50B-B04C-2E23-1220-C702DDA1A5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3578" y="296135"/>
            <a:ext cx="2556500" cy="72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70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82"/>
    </mc:Choice>
    <mc:Fallback xmlns="">
      <p:transition spd="slow" advTm="215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indefinite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BA8676-CA8F-AC95-94E7-24126800A9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613FFB14-D0E1-365E-A00B-A0FF100ED9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36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B7A28390-7446-ADAD-9A3A-F59742B3D18F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5AF7A8D3-4661-4D83-C0A1-FB1B2504D4C4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A9A73AF4-147D-C4A3-B9E6-B3C7DA355C42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81F7212C-7DDA-3515-DF57-2049CBBF47EC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5C319999-F888-1499-740E-40DB9C7099DB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9E412239-F343-1353-D29E-D4C8F4B2F7F2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8C0E8908-4576-C142-357D-677754DB87FE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E2B16527-DD31-4F39-E141-AF4EDC718B4B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679CFAB5-8004-27E4-5D7D-CD4285BDB317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8289D123-0664-45A0-2D39-6CF708816138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Document and manage your savings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Leak Documentation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92684FC9-11B0-D278-050C-3FAE3D65766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676" r="12177"/>
          <a:stretch>
            <a:fillRect/>
          </a:stretch>
        </p:blipFill>
        <p:spPr>
          <a:xfrm>
            <a:off x="777189" y="1385305"/>
            <a:ext cx="4671259" cy="5008772"/>
          </a:xfrm>
          <a:prstGeom prst="rect">
            <a:avLst/>
          </a:prstGeom>
        </p:spPr>
      </p:pic>
      <p:sp>
        <p:nvSpPr>
          <p:cNvPr id="12" name="Tekstvak 11">
            <a:extLst>
              <a:ext uri="{FF2B5EF4-FFF2-40B4-BE49-F238E27FC236}">
                <a16:creationId xmlns:a16="http://schemas.microsoft.com/office/drawing/2014/main" id="{89F08C45-2E31-1336-B45F-BF6A64EA83FF}"/>
              </a:ext>
            </a:extLst>
          </p:cNvPr>
          <p:cNvSpPr txBox="1"/>
          <p:nvPr/>
        </p:nvSpPr>
        <p:spPr>
          <a:xfrm>
            <a:off x="5986412" y="1834831"/>
            <a:ext cx="609711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800" b="1" noProof="0" dirty="0">
                <a:solidFill>
                  <a:srgbClr val="00C4A8"/>
                </a:solidFill>
              </a:rPr>
              <a:t>Find the leak</a:t>
            </a:r>
          </a:p>
          <a:p>
            <a:pPr marL="514350" indent="-514350">
              <a:buFont typeface="+mj-lt"/>
              <a:buAutoNum type="arabicPeriod"/>
            </a:pPr>
            <a:endParaRPr lang="en-GB" sz="2800" b="1" dirty="0">
              <a:solidFill>
                <a:srgbClr val="00C4A8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800" b="1" noProof="0" dirty="0">
                <a:solidFill>
                  <a:srgbClr val="00C4A8"/>
                </a:solidFill>
              </a:rPr>
              <a:t>Document the leak</a:t>
            </a:r>
          </a:p>
          <a:p>
            <a:pPr marL="514350" indent="-514350">
              <a:buFont typeface="+mj-lt"/>
              <a:buAutoNum type="arabicPeriod"/>
            </a:pPr>
            <a:endParaRPr lang="en-GB" sz="2800" b="1" dirty="0">
              <a:solidFill>
                <a:srgbClr val="00C4A8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800" b="1" noProof="0" dirty="0">
                <a:solidFill>
                  <a:srgbClr val="00C4A8"/>
                </a:solidFill>
              </a:rPr>
              <a:t>Assign priority</a:t>
            </a:r>
          </a:p>
          <a:p>
            <a:pPr marL="514350" indent="-514350">
              <a:buFont typeface="+mj-lt"/>
              <a:buAutoNum type="arabicPeriod"/>
            </a:pPr>
            <a:endParaRPr lang="en-GB" sz="2800" b="1" dirty="0">
              <a:solidFill>
                <a:srgbClr val="00C4A8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800" b="1" noProof="0" dirty="0">
                <a:solidFill>
                  <a:srgbClr val="00C4A8"/>
                </a:solidFill>
              </a:rPr>
              <a:t>Fix the leak</a:t>
            </a:r>
          </a:p>
          <a:p>
            <a:pPr marL="514350" indent="-514350">
              <a:buFont typeface="+mj-lt"/>
              <a:buAutoNum type="arabicPeriod"/>
            </a:pPr>
            <a:endParaRPr lang="en-GB" sz="2800" b="1" dirty="0">
              <a:solidFill>
                <a:srgbClr val="00C4A8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800" b="1" noProof="0" dirty="0">
                <a:solidFill>
                  <a:srgbClr val="00C4A8"/>
                </a:solidFill>
              </a:rPr>
              <a:t>Verify the repair</a:t>
            </a:r>
          </a:p>
        </p:txBody>
      </p:sp>
      <p:pic>
        <p:nvPicPr>
          <p:cNvPr id="13" name="Afbeelding 12" descr="What is … ISO 50001? - EnExpert">
            <a:extLst>
              <a:ext uri="{FF2B5EF4-FFF2-40B4-BE49-F238E27FC236}">
                <a16:creationId xmlns:a16="http://schemas.microsoft.com/office/drawing/2014/main" id="{9A65DB39-C4B4-87DC-5BA7-F24D546179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18871" y="4872017"/>
            <a:ext cx="1215858" cy="1139866"/>
          </a:xfrm>
          <a:prstGeom prst="rect">
            <a:avLst/>
          </a:prstGeom>
        </p:spPr>
      </p:pic>
      <p:pic>
        <p:nvPicPr>
          <p:cNvPr id="19" name="Afbeelding 18">
            <a:extLst>
              <a:ext uri="{FF2B5EF4-FFF2-40B4-BE49-F238E27FC236}">
                <a16:creationId xmlns:a16="http://schemas.microsoft.com/office/drawing/2014/main" id="{8EEC94C3-278F-25B6-BDA2-082FFD7BE1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7968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2BBC2C-41DB-B875-5467-347DEBE4CD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83B356D8-1598-32AC-5675-496AF15D6F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37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617964F4-75E2-1B4F-976C-E41673E9CA10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9C9F597B-A32F-1300-CD78-3326CB55335F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292CB8AE-11DE-9A7A-CBB1-6C29EE4FA1C6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C5313F50-BDC1-CEA2-7F23-12DF645FDEAD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58138EC8-0845-61D0-E01F-644C0FDDBA93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2A4C7BB4-5BE1-70A1-A04A-21EDAAEB9A00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A87D4EFA-9866-68D7-A4BB-7CC05488D793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A69030C7-D3B8-5E73-C0A1-792806130DBC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312DC74F-AE10-0880-C807-5326D11A8104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378EA51E-685C-CCCE-E9CB-32C1FF7D640A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Document and manage your savings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Leak Documentation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229EAA4B-6BD1-C634-EA98-A1C8E9F503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0700" y="1545465"/>
            <a:ext cx="5313074" cy="4141810"/>
          </a:xfrm>
          <a:prstGeom prst="rect">
            <a:avLst/>
          </a:prstGeom>
        </p:spPr>
      </p:pic>
      <p:pic>
        <p:nvPicPr>
          <p:cNvPr id="8" name="Afbeelding 7" descr="Leak Detectors for Compressed Air and Gases Leak Detection | CS INSTRUMENTS">
            <a:extLst>
              <a:ext uri="{FF2B5EF4-FFF2-40B4-BE49-F238E27FC236}">
                <a16:creationId xmlns:a16="http://schemas.microsoft.com/office/drawing/2014/main" id="{14D6852A-B97C-742E-AAC8-F0F1105999D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31098"/>
          <a:stretch>
            <a:fillRect/>
          </a:stretch>
        </p:blipFill>
        <p:spPr>
          <a:xfrm>
            <a:off x="435857" y="3531319"/>
            <a:ext cx="2778913" cy="28231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07D3948-0E47-4375-3CF9-71D6E1A04C3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9118" y="4236714"/>
            <a:ext cx="1873292" cy="1929692"/>
          </a:xfrm>
          <a:prstGeom prst="rect">
            <a:avLst/>
          </a:prstGeom>
        </p:spPr>
      </p:pic>
      <p:pic>
        <p:nvPicPr>
          <p:cNvPr id="10" name="Afbeelding 9" descr="What is … ISO 50001? - EnExpert">
            <a:extLst>
              <a:ext uri="{FF2B5EF4-FFF2-40B4-BE49-F238E27FC236}">
                <a16:creationId xmlns:a16="http://schemas.microsoft.com/office/drawing/2014/main" id="{2D0B70B6-4ED1-8948-5855-0206E80646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72064" y="5524293"/>
            <a:ext cx="946816" cy="887639"/>
          </a:xfrm>
          <a:prstGeom prst="rect">
            <a:avLst/>
          </a:prstGeom>
        </p:spPr>
      </p:pic>
      <p:sp>
        <p:nvSpPr>
          <p:cNvPr id="14" name="TextBox 12">
            <a:extLst>
              <a:ext uri="{FF2B5EF4-FFF2-40B4-BE49-F238E27FC236}">
                <a16:creationId xmlns:a16="http://schemas.microsoft.com/office/drawing/2014/main" id="{BF1811A0-56E3-2E8E-CFA8-497C6ADE4221}"/>
              </a:ext>
            </a:extLst>
          </p:cNvPr>
          <p:cNvSpPr txBox="1"/>
          <p:nvPr/>
        </p:nvSpPr>
        <p:spPr>
          <a:xfrm>
            <a:off x="908412" y="1629429"/>
            <a:ext cx="6096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21A592"/>
              </a:buClr>
            </a:pPr>
            <a:r>
              <a:rPr lang="en-GB" sz="2400" b="1" noProof="0" dirty="0">
                <a:solidFill>
                  <a:srgbClr val="009982"/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Leak Reporter V2</a:t>
            </a:r>
          </a:p>
          <a:p>
            <a:pPr marL="285750" indent="-285750">
              <a:buClr>
                <a:srgbClr val="21A592"/>
              </a:buClr>
              <a:buFont typeface="Wingdings" panose="05000000000000000000" pitchFamily="2" charset="2"/>
              <a:buChar char="Ø"/>
            </a:pPr>
            <a:r>
              <a:rPr lang="en-GB" sz="2000" noProof="0" dirty="0">
                <a:solidFill>
                  <a:schemeClr val="bg2">
                    <a:lumMod val="50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Fast reporting</a:t>
            </a:r>
          </a:p>
          <a:p>
            <a:pPr marL="285750" indent="-285750">
              <a:buClr>
                <a:srgbClr val="21A592"/>
              </a:buClr>
              <a:buFont typeface="Wingdings" panose="05000000000000000000" pitchFamily="2" charset="2"/>
              <a:buChar char="Ø"/>
            </a:pPr>
            <a:r>
              <a:rPr lang="en-GB" sz="2000" noProof="0" dirty="0">
                <a:solidFill>
                  <a:schemeClr val="bg2">
                    <a:lumMod val="50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Professional documentation</a:t>
            </a:r>
          </a:p>
          <a:p>
            <a:pPr marL="285750" indent="-285750">
              <a:buClr>
                <a:srgbClr val="21A592"/>
              </a:buClr>
              <a:buFont typeface="Wingdings" panose="05000000000000000000" pitchFamily="2" charset="2"/>
              <a:buChar char="Ø"/>
            </a:pPr>
            <a:r>
              <a:rPr lang="en-GB" sz="2000" noProof="0" dirty="0">
                <a:solidFill>
                  <a:schemeClr val="bg2">
                    <a:lumMod val="50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Practical repair workflow</a:t>
            </a:r>
          </a:p>
        </p:txBody>
      </p:sp>
      <p:pic>
        <p:nvPicPr>
          <p:cNvPr id="16" name="Afbeelding 15">
            <a:extLst>
              <a:ext uri="{FF2B5EF4-FFF2-40B4-BE49-F238E27FC236}">
                <a16:creationId xmlns:a16="http://schemas.microsoft.com/office/drawing/2014/main" id="{B8175D01-F2D0-0BE3-C6F0-0A61DBC248E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7" name="Inkt 16">
                <a:extLst>
                  <a:ext uri="{FF2B5EF4-FFF2-40B4-BE49-F238E27FC236}">
                    <a16:creationId xmlns:a16="http://schemas.microsoft.com/office/drawing/2014/main" id="{987C463C-33A0-FC89-0D22-23F01930F886}"/>
                  </a:ext>
                </a:extLst>
              </p14:cNvPr>
              <p14:cNvContentPartPr/>
              <p14:nvPr/>
            </p14:nvContentPartPr>
            <p14:xfrm>
              <a:off x="6166861" y="4135223"/>
              <a:ext cx="376560" cy="16560"/>
            </p14:xfrm>
          </p:contentPart>
        </mc:Choice>
        <mc:Fallback xmlns="">
          <p:pic>
            <p:nvPicPr>
              <p:cNvPr id="17" name="Inkt 16">
                <a:extLst>
                  <a:ext uri="{FF2B5EF4-FFF2-40B4-BE49-F238E27FC236}">
                    <a16:creationId xmlns:a16="http://schemas.microsoft.com/office/drawing/2014/main" id="{987C463C-33A0-FC89-0D22-23F01930F886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131221" y="4099223"/>
                <a:ext cx="448200" cy="88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" name="Inkt 2">
                <a:extLst>
                  <a:ext uri="{FF2B5EF4-FFF2-40B4-BE49-F238E27FC236}">
                    <a16:creationId xmlns:a16="http://schemas.microsoft.com/office/drawing/2014/main" id="{F49731DE-2309-36BC-E8A2-507315CBF066}"/>
                  </a:ext>
                </a:extLst>
              </p14:cNvPr>
              <p14:cNvContentPartPr/>
              <p14:nvPr/>
            </p14:nvContentPartPr>
            <p14:xfrm>
              <a:off x="2327979" y="5230678"/>
              <a:ext cx="754200" cy="210960"/>
            </p14:xfrm>
          </p:contentPart>
        </mc:Choice>
        <mc:Fallback xmlns="">
          <p:pic>
            <p:nvPicPr>
              <p:cNvPr id="3" name="Inkt 2">
                <a:extLst>
                  <a:ext uri="{FF2B5EF4-FFF2-40B4-BE49-F238E27FC236}">
                    <a16:creationId xmlns:a16="http://schemas.microsoft.com/office/drawing/2014/main" id="{F49731DE-2309-36BC-E8A2-507315CBF066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265339" y="5167678"/>
                <a:ext cx="879840" cy="336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2747834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EE0D55-A613-4C8F-5710-1AC22E2CFA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DEC7ACBA-ACDB-1EC0-F44D-A775D623C3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38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4F65F5E0-5F2F-24FC-6F78-9838090AE6E1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9DFE2F9C-0205-1457-18DA-6C1579970421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FF33214A-375A-B150-C622-8636271F142A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8CD1885C-6F14-63A3-0D00-19332C35E9E5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2ACB57E8-B3CE-50CB-6343-8C21F99AD432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23EB2FB7-6928-9284-F991-D6D016007D88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0276558C-F6C6-26C1-AB40-EAFB4A005692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82629841-694D-E5BE-C3A3-68BECB258CC3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362EF840-BDE6-FC41-EC3A-52141DB2F2F8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04264885-CB3B-3866-5758-53B236A96D08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Document and manage your savings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Leak Documentation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3" name="Afbeelding 12" descr="What is … ISO 50001? - EnExpert">
            <a:extLst>
              <a:ext uri="{FF2B5EF4-FFF2-40B4-BE49-F238E27FC236}">
                <a16:creationId xmlns:a16="http://schemas.microsoft.com/office/drawing/2014/main" id="{99F75EC5-349C-BD94-CAF3-7C5962B257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2064" y="5524293"/>
            <a:ext cx="946816" cy="887639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D749DF9E-C56A-F7DB-4CAD-20C28052E3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049" y="1396371"/>
            <a:ext cx="6546849" cy="5103600"/>
          </a:xfrm>
          <a:prstGeom prst="rect">
            <a:avLst/>
          </a:prstGeom>
        </p:spPr>
      </p:pic>
      <p:sp>
        <p:nvSpPr>
          <p:cNvPr id="8" name="Tekstvak 7">
            <a:extLst>
              <a:ext uri="{FF2B5EF4-FFF2-40B4-BE49-F238E27FC236}">
                <a16:creationId xmlns:a16="http://schemas.microsoft.com/office/drawing/2014/main" id="{B3F4DC95-CE96-A8CA-DF58-FDE3A3C3A87F}"/>
              </a:ext>
            </a:extLst>
          </p:cNvPr>
          <p:cNvSpPr txBox="1"/>
          <p:nvPr/>
        </p:nvSpPr>
        <p:spPr>
          <a:xfrm>
            <a:off x="7652685" y="2357340"/>
            <a:ext cx="609711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800" b="1" noProof="0" dirty="0">
                <a:solidFill>
                  <a:srgbClr val="00C4A8"/>
                </a:solidFill>
              </a:rPr>
              <a:t>Edit parameters</a:t>
            </a:r>
          </a:p>
          <a:p>
            <a:pPr marL="514350" indent="-514350">
              <a:buFont typeface="+mj-lt"/>
              <a:buAutoNum type="arabicPeriod"/>
            </a:pPr>
            <a:endParaRPr lang="en-GB" sz="2800" b="1" dirty="0">
              <a:solidFill>
                <a:srgbClr val="00C4A8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800" b="1" noProof="0" dirty="0">
                <a:solidFill>
                  <a:srgbClr val="00C4A8"/>
                </a:solidFill>
              </a:rPr>
              <a:t>Add repair information</a:t>
            </a:r>
          </a:p>
          <a:p>
            <a:pPr marL="514350" indent="-514350">
              <a:buFont typeface="+mj-lt"/>
              <a:buAutoNum type="arabicPeriod"/>
            </a:pPr>
            <a:endParaRPr lang="en-GB" sz="2800" b="1" dirty="0">
              <a:solidFill>
                <a:srgbClr val="00C4A8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800" b="1" dirty="0">
                <a:solidFill>
                  <a:srgbClr val="00C4A8"/>
                </a:solidFill>
              </a:rPr>
              <a:t>Select repair</a:t>
            </a:r>
            <a:r>
              <a:rPr lang="en-GB" sz="2800" b="1" noProof="0" dirty="0">
                <a:solidFill>
                  <a:srgbClr val="00C4A8"/>
                </a:solidFill>
              </a:rPr>
              <a:t> priority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4" name="Inkt 13">
                <a:extLst>
                  <a:ext uri="{FF2B5EF4-FFF2-40B4-BE49-F238E27FC236}">
                    <a16:creationId xmlns:a16="http://schemas.microsoft.com/office/drawing/2014/main" id="{21905F51-EB09-A2A5-609E-40399CBDE516}"/>
                  </a:ext>
                </a:extLst>
              </p14:cNvPr>
              <p14:cNvContentPartPr/>
              <p14:nvPr/>
            </p14:nvContentPartPr>
            <p14:xfrm>
              <a:off x="1704394" y="4585011"/>
              <a:ext cx="496800" cy="15120"/>
            </p14:xfrm>
          </p:contentPart>
        </mc:Choice>
        <mc:Fallback xmlns="">
          <p:pic>
            <p:nvPicPr>
              <p:cNvPr id="14" name="Inkt 13">
                <a:extLst>
                  <a:ext uri="{FF2B5EF4-FFF2-40B4-BE49-F238E27FC236}">
                    <a16:creationId xmlns:a16="http://schemas.microsoft.com/office/drawing/2014/main" id="{21905F51-EB09-A2A5-609E-40399CBDE51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68754" y="4549011"/>
                <a:ext cx="568440" cy="86760"/>
              </a:xfrm>
              <a:prstGeom prst="rect">
                <a:avLst/>
              </a:prstGeom>
            </p:spPr>
          </p:pic>
        </mc:Fallback>
      </mc:AlternateContent>
      <p:pic>
        <p:nvPicPr>
          <p:cNvPr id="16" name="Afbeelding 15">
            <a:extLst>
              <a:ext uri="{FF2B5EF4-FFF2-40B4-BE49-F238E27FC236}">
                <a16:creationId xmlns:a16="http://schemas.microsoft.com/office/drawing/2014/main" id="{72E98106-77B7-229C-5CE7-49A199F95E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4901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F4346-ED5E-199D-767D-D94A1BB021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95C10F65-A198-57DA-B0A5-0909F1B8CC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39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E5F50AE6-8F78-F424-2EEB-78865E4F6F43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0F21622A-0679-C6BB-FB46-722009401D4B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93D7626D-E6D9-67BC-A3AF-C76EA92D0A80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4D9C8ABE-8447-A681-0C0B-AB2945EE5042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A7E7673E-C3AC-3882-9A96-190991972A96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A9CF4C99-09D0-7345-7466-2BF5F336EF64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920498B2-C8D9-CDE5-27CA-386DF3040A00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D3656B94-5BE1-BC3D-7DB5-6E31B3DFDBD9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E984F165-9BB3-7DE9-ECCA-C055F79DECBA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1DF2FD7E-1249-5A51-E2B4-A20C846DEBB3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Document and manage your savings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Leak Documentation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3" name="Afbeelding 12" descr="What is … ISO 50001? - EnExpert">
            <a:extLst>
              <a:ext uri="{FF2B5EF4-FFF2-40B4-BE49-F238E27FC236}">
                <a16:creationId xmlns:a16="http://schemas.microsoft.com/office/drawing/2014/main" id="{B8DE07CA-B27E-755F-BBCD-2A28C5D3B0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2064" y="5524293"/>
            <a:ext cx="946816" cy="88763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4" name="Inkt 13">
                <a:extLst>
                  <a:ext uri="{FF2B5EF4-FFF2-40B4-BE49-F238E27FC236}">
                    <a16:creationId xmlns:a16="http://schemas.microsoft.com/office/drawing/2014/main" id="{D4D75B64-0CC6-C9AC-06F6-ECFD61ABA5AB}"/>
                  </a:ext>
                </a:extLst>
              </p14:cNvPr>
              <p14:cNvContentPartPr/>
              <p14:nvPr/>
            </p14:nvContentPartPr>
            <p14:xfrm>
              <a:off x="1704394" y="4585011"/>
              <a:ext cx="496800" cy="15120"/>
            </p14:xfrm>
          </p:contentPart>
        </mc:Choice>
        <mc:Fallback xmlns="">
          <p:pic>
            <p:nvPicPr>
              <p:cNvPr id="14" name="Inkt 13">
                <a:extLst>
                  <a:ext uri="{FF2B5EF4-FFF2-40B4-BE49-F238E27FC236}">
                    <a16:creationId xmlns:a16="http://schemas.microsoft.com/office/drawing/2014/main" id="{D4D75B64-0CC6-C9AC-06F6-ECFD61ABA5AB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668394" y="4549011"/>
                <a:ext cx="568440" cy="867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fbeelding 3">
            <a:extLst>
              <a:ext uri="{FF2B5EF4-FFF2-40B4-BE49-F238E27FC236}">
                <a16:creationId xmlns:a16="http://schemas.microsoft.com/office/drawing/2014/main" id="{4C40F349-87CD-DF12-B65E-C6F4633ED7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9242" y="1509180"/>
            <a:ext cx="6002774" cy="4681383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189D8A4E-15BC-EC0C-650D-0CE381FE8E0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sp>
        <p:nvSpPr>
          <p:cNvPr id="9" name="Rechthoek 8">
            <a:extLst>
              <a:ext uri="{FF2B5EF4-FFF2-40B4-BE49-F238E27FC236}">
                <a16:creationId xmlns:a16="http://schemas.microsoft.com/office/drawing/2014/main" id="{AC05A0AA-8CCF-F451-968E-F593F4EA775C}"/>
              </a:ext>
            </a:extLst>
          </p:cNvPr>
          <p:cNvSpPr/>
          <p:nvPr/>
        </p:nvSpPr>
        <p:spPr>
          <a:xfrm>
            <a:off x="4097612" y="3013221"/>
            <a:ext cx="563765" cy="2816993"/>
          </a:xfrm>
          <a:prstGeom prst="rect">
            <a:avLst/>
          </a:prstGeom>
          <a:noFill/>
          <a:ln w="38100">
            <a:solidFill>
              <a:srgbClr val="00C4A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83D3F939-D88B-7177-8918-2A0A7A901B71}"/>
              </a:ext>
            </a:extLst>
          </p:cNvPr>
          <p:cNvSpPr/>
          <p:nvPr/>
        </p:nvSpPr>
        <p:spPr>
          <a:xfrm rot="10800000" flipV="1">
            <a:off x="1299804" y="1745319"/>
            <a:ext cx="1539649" cy="405201"/>
          </a:xfrm>
          <a:prstGeom prst="rect">
            <a:avLst/>
          </a:prstGeom>
          <a:noFill/>
          <a:ln w="38100">
            <a:solidFill>
              <a:srgbClr val="00C4A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16" name="Afbeelding 15">
            <a:extLst>
              <a:ext uri="{FF2B5EF4-FFF2-40B4-BE49-F238E27FC236}">
                <a16:creationId xmlns:a16="http://schemas.microsoft.com/office/drawing/2014/main" id="{E846F6E8-80BC-22D4-AF60-0DA9C367A4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81487" y="971979"/>
            <a:ext cx="3362230" cy="1313144"/>
          </a:xfrm>
          <a:prstGeom prst="rect">
            <a:avLst/>
          </a:prstGeom>
        </p:spPr>
      </p:pic>
      <p:pic>
        <p:nvPicPr>
          <p:cNvPr id="18" name="Afbeelding 17">
            <a:extLst>
              <a:ext uri="{FF2B5EF4-FFF2-40B4-BE49-F238E27FC236}">
                <a16:creationId xmlns:a16="http://schemas.microsoft.com/office/drawing/2014/main" id="{0BBE787F-807B-260D-34C0-6ADC9B63EB72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b="37198"/>
          <a:stretch>
            <a:fillRect/>
          </a:stretch>
        </p:blipFill>
        <p:spPr>
          <a:xfrm>
            <a:off x="7231706" y="2337070"/>
            <a:ext cx="1266891" cy="4339215"/>
          </a:xfrm>
          <a:prstGeom prst="rect">
            <a:avLst/>
          </a:prstGeom>
        </p:spPr>
      </p:pic>
      <p:sp>
        <p:nvSpPr>
          <p:cNvPr id="19" name="Rechthoek 18">
            <a:extLst>
              <a:ext uri="{FF2B5EF4-FFF2-40B4-BE49-F238E27FC236}">
                <a16:creationId xmlns:a16="http://schemas.microsoft.com/office/drawing/2014/main" id="{01D7A2F9-FA44-1B09-9A10-6FAEA109D0A1}"/>
              </a:ext>
            </a:extLst>
          </p:cNvPr>
          <p:cNvSpPr/>
          <p:nvPr/>
        </p:nvSpPr>
        <p:spPr>
          <a:xfrm rot="10800000" flipV="1">
            <a:off x="7231706" y="1149135"/>
            <a:ext cx="3099522" cy="965953"/>
          </a:xfrm>
          <a:prstGeom prst="rect">
            <a:avLst/>
          </a:prstGeom>
          <a:noFill/>
          <a:ln w="38100">
            <a:solidFill>
              <a:srgbClr val="00C4A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0" name="Rechthoek 19">
            <a:extLst>
              <a:ext uri="{FF2B5EF4-FFF2-40B4-BE49-F238E27FC236}">
                <a16:creationId xmlns:a16="http://schemas.microsoft.com/office/drawing/2014/main" id="{BA36F0E8-C429-F54A-3016-4204F482169C}"/>
              </a:ext>
            </a:extLst>
          </p:cNvPr>
          <p:cNvSpPr/>
          <p:nvPr/>
        </p:nvSpPr>
        <p:spPr>
          <a:xfrm>
            <a:off x="7242414" y="2360236"/>
            <a:ext cx="1285862" cy="4292882"/>
          </a:xfrm>
          <a:prstGeom prst="rect">
            <a:avLst/>
          </a:prstGeom>
          <a:noFill/>
          <a:ln w="38100">
            <a:solidFill>
              <a:srgbClr val="00C4A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7257EC2B-1514-C4F5-EACB-48F5C889DB02}"/>
              </a:ext>
            </a:extLst>
          </p:cNvPr>
          <p:cNvSpPr txBox="1"/>
          <p:nvPr/>
        </p:nvSpPr>
        <p:spPr>
          <a:xfrm>
            <a:off x="8810154" y="2639529"/>
            <a:ext cx="306712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Font typeface="Wingdings" panose="05000000000000000000" pitchFamily="2" charset="2"/>
              <a:buChar char="Ø"/>
            </a:pPr>
            <a:r>
              <a:rPr lang="en-GB" sz="2800" b="1" noProof="0" dirty="0">
                <a:solidFill>
                  <a:srgbClr val="00C4A8"/>
                </a:solidFill>
              </a:rPr>
              <a:t>1 hour audit</a:t>
            </a:r>
          </a:p>
          <a:p>
            <a:endParaRPr lang="en-GB" sz="2800" b="1" noProof="0" dirty="0">
              <a:solidFill>
                <a:srgbClr val="00C4A8"/>
              </a:solidFill>
            </a:endParaRPr>
          </a:p>
          <a:p>
            <a:pPr marL="514350" indent="-514350">
              <a:buFont typeface="Wingdings" panose="05000000000000000000" pitchFamily="2" charset="2"/>
              <a:buChar char="Ø"/>
            </a:pPr>
            <a:r>
              <a:rPr lang="en-GB" sz="2800" b="1" dirty="0">
                <a:solidFill>
                  <a:srgbClr val="00C4A8"/>
                </a:solidFill>
              </a:rPr>
              <a:t>€5000+ leaks found</a:t>
            </a:r>
            <a:endParaRPr lang="en-GB" sz="2800" b="1" noProof="0" dirty="0">
              <a:solidFill>
                <a:srgbClr val="00C4A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546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9" grpId="0" animBg="1"/>
      <p:bldP spid="2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BFEA98-DB14-C726-281C-9C286978CC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0748031F-A71D-9268-29C6-6199D25932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40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7A176299-CBA2-0509-0627-9B52903D533F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27F521F0-0C75-A616-A826-333C873BC9E5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86169AD7-BC4C-8FCC-DB17-A4429E76BE54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F26CFCD3-BC4F-4331-7521-A303260A261A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50A2652E-48E5-7014-A8D9-2B96994F286B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F00FA8B8-41CF-7A49-6C63-B26493F4A1E4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DA6B1754-9D12-95A0-2235-C03DC4286B4B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0EF73965-99E6-E634-5E2E-D789623D4DDF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B171F3C6-BA52-D9B6-C01C-07775E32C6EE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7A9F9B7D-BA43-2F20-CA82-8E1B51171499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Document and manage your savings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Leak Documentation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3" name="Afbeelding 12" descr="What is … ISO 50001? - EnExpert">
            <a:extLst>
              <a:ext uri="{FF2B5EF4-FFF2-40B4-BE49-F238E27FC236}">
                <a16:creationId xmlns:a16="http://schemas.microsoft.com/office/drawing/2014/main" id="{27ADFEFF-48EF-A91A-5336-0B1D424653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2064" y="5524293"/>
            <a:ext cx="946816" cy="887639"/>
          </a:xfrm>
          <a:prstGeom prst="rect">
            <a:avLst/>
          </a:prstGeom>
        </p:spPr>
      </p:pic>
      <p:sp>
        <p:nvSpPr>
          <p:cNvPr id="8" name="Tekstvak 7">
            <a:extLst>
              <a:ext uri="{FF2B5EF4-FFF2-40B4-BE49-F238E27FC236}">
                <a16:creationId xmlns:a16="http://schemas.microsoft.com/office/drawing/2014/main" id="{FEDA749B-8BB5-1F55-DB92-A2EF9086C9FD}"/>
              </a:ext>
            </a:extLst>
          </p:cNvPr>
          <p:cNvSpPr txBox="1"/>
          <p:nvPr/>
        </p:nvSpPr>
        <p:spPr>
          <a:xfrm>
            <a:off x="7420790" y="2150520"/>
            <a:ext cx="396367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b="1" dirty="0">
                <a:solidFill>
                  <a:srgbClr val="00C4A8"/>
                </a:solidFill>
              </a:rPr>
              <a:t>Manage your leaks and savings in the software or cloud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GB" sz="2800" b="1" dirty="0">
              <a:solidFill>
                <a:srgbClr val="00C4A8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b="1" dirty="0">
                <a:solidFill>
                  <a:srgbClr val="00C4A8"/>
                </a:solidFill>
              </a:rPr>
              <a:t>Work on ISO 50001 </a:t>
            </a:r>
            <a:endParaRPr lang="en-GB" sz="2800" b="1" noProof="0" dirty="0">
              <a:solidFill>
                <a:srgbClr val="00C4A8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4" name="Inkt 13">
                <a:extLst>
                  <a:ext uri="{FF2B5EF4-FFF2-40B4-BE49-F238E27FC236}">
                    <a16:creationId xmlns:a16="http://schemas.microsoft.com/office/drawing/2014/main" id="{7F61D399-98A0-2D9B-E8FC-4E7FEE57AF2B}"/>
                  </a:ext>
                </a:extLst>
              </p14:cNvPr>
              <p14:cNvContentPartPr/>
              <p14:nvPr/>
            </p14:nvContentPartPr>
            <p14:xfrm>
              <a:off x="1704394" y="4585011"/>
              <a:ext cx="496800" cy="15120"/>
            </p14:xfrm>
          </p:contentPart>
        </mc:Choice>
        <mc:Fallback xmlns="">
          <p:pic>
            <p:nvPicPr>
              <p:cNvPr id="14" name="Inkt 13">
                <a:extLst>
                  <a:ext uri="{FF2B5EF4-FFF2-40B4-BE49-F238E27FC236}">
                    <a16:creationId xmlns:a16="http://schemas.microsoft.com/office/drawing/2014/main" id="{7F61D399-98A0-2D9B-E8FC-4E7FEE57AF2B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668394" y="4549011"/>
                <a:ext cx="568440" cy="8676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fbeelding 3">
            <a:extLst>
              <a:ext uri="{FF2B5EF4-FFF2-40B4-BE49-F238E27FC236}">
                <a16:creationId xmlns:a16="http://schemas.microsoft.com/office/drawing/2014/main" id="{5ADB8BFE-226B-FC64-2D2E-AC9B94C733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9242" y="1509180"/>
            <a:ext cx="6002774" cy="4681383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6E36EEDA-9777-C0B6-5442-997E7F64FBE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39685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6B7115-0F6E-F01F-92D9-456A1B4B76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40EE7D33-0FF5-C354-0D32-C3974E24D5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41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8101E1D0-58B9-C610-4A9E-FC170E196B32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E6C3E914-4A77-A45E-B8AE-DFB8C2E19836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1BC8ADB7-D663-E468-6B22-968D4A3B07BC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4ECA160A-5234-AF09-B0EB-085A82AC74E9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323584FF-7509-FCCA-53A7-D4D4E720F6A1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69907667-F016-5500-042E-C0874770F7AC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C65E73D0-A776-2071-10D0-B089D22CA618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8836B894-EC4B-A6F7-6A4D-9E061C64ADA6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4BD5A4FA-4565-4949-9496-3D9D203ED787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F48A2F41-D124-1C02-E6AA-D3EB768DC851}"/>
              </a:ext>
            </a:extLst>
          </p:cNvPr>
          <p:cNvSpPr txBox="1"/>
          <p:nvPr/>
        </p:nvSpPr>
        <p:spPr>
          <a:xfrm>
            <a:off x="648930" y="352608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Document and manage your savings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Leak Documentation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3" name="Afbeelding 12" descr="What is … ISO 50001? - EnExpert">
            <a:extLst>
              <a:ext uri="{FF2B5EF4-FFF2-40B4-BE49-F238E27FC236}">
                <a16:creationId xmlns:a16="http://schemas.microsoft.com/office/drawing/2014/main" id="{1DEE880C-1B80-F9D4-D48F-FFB7230DF3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2064" y="5524293"/>
            <a:ext cx="946816" cy="88763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4" name="Inkt 13">
                <a:extLst>
                  <a:ext uri="{FF2B5EF4-FFF2-40B4-BE49-F238E27FC236}">
                    <a16:creationId xmlns:a16="http://schemas.microsoft.com/office/drawing/2014/main" id="{ED6C7014-35BE-43DB-9552-B22C6F69F0A2}"/>
                  </a:ext>
                </a:extLst>
              </p14:cNvPr>
              <p14:cNvContentPartPr/>
              <p14:nvPr/>
            </p14:nvContentPartPr>
            <p14:xfrm>
              <a:off x="1704394" y="4585011"/>
              <a:ext cx="496800" cy="15120"/>
            </p14:xfrm>
          </p:contentPart>
        </mc:Choice>
        <mc:Fallback xmlns="">
          <p:pic>
            <p:nvPicPr>
              <p:cNvPr id="14" name="Inkt 13">
                <a:extLst>
                  <a:ext uri="{FF2B5EF4-FFF2-40B4-BE49-F238E27FC236}">
                    <a16:creationId xmlns:a16="http://schemas.microsoft.com/office/drawing/2014/main" id="{ED6C7014-35BE-43DB-9552-B22C6F69F0A2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668394" y="4549011"/>
                <a:ext cx="568440" cy="8676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fbeelding 4">
            <a:extLst>
              <a:ext uri="{FF2B5EF4-FFF2-40B4-BE49-F238E27FC236}">
                <a16:creationId xmlns:a16="http://schemas.microsoft.com/office/drawing/2014/main" id="{45599FF8-4655-E1DB-53C5-112AE1BD84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9669" y="1619598"/>
            <a:ext cx="4859320" cy="4295639"/>
          </a:xfrm>
          <a:prstGeom prst="rect">
            <a:avLst/>
          </a:prstGeom>
        </p:spPr>
      </p:pic>
      <p:sp>
        <p:nvSpPr>
          <p:cNvPr id="7" name="Tekstvak 6">
            <a:extLst>
              <a:ext uri="{FF2B5EF4-FFF2-40B4-BE49-F238E27FC236}">
                <a16:creationId xmlns:a16="http://schemas.microsoft.com/office/drawing/2014/main" id="{C7896D08-1184-1F0F-07E8-858B3A01A697}"/>
              </a:ext>
            </a:extLst>
          </p:cNvPr>
          <p:cNvSpPr txBox="1"/>
          <p:nvPr/>
        </p:nvSpPr>
        <p:spPr>
          <a:xfrm>
            <a:off x="3830598" y="6150322"/>
            <a:ext cx="45308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00C4A8"/>
                </a:solidFill>
              </a:rPr>
              <a:t>Export to PDF or Excel</a:t>
            </a:r>
            <a:endParaRPr lang="en-GB" sz="2800" b="1" noProof="0" dirty="0">
              <a:solidFill>
                <a:srgbClr val="00C4A8"/>
              </a:solidFill>
            </a:endParaRPr>
          </a:p>
        </p:txBody>
      </p:sp>
      <p:graphicFrame>
        <p:nvGraphicFramePr>
          <p:cNvPr id="9" name="Tabel 8">
            <a:extLst>
              <a:ext uri="{FF2B5EF4-FFF2-40B4-BE49-F238E27FC236}">
                <a16:creationId xmlns:a16="http://schemas.microsoft.com/office/drawing/2014/main" id="{CE238C29-B9A8-ABB9-7A33-5BE957BCFF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558229"/>
              </p:ext>
            </p:extLst>
          </p:nvPr>
        </p:nvGraphicFramePr>
        <p:xfrm>
          <a:off x="7110538" y="1561239"/>
          <a:ext cx="3417530" cy="43539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1960">
                  <a:extLst>
                    <a:ext uri="{9D8B030D-6E8A-4147-A177-3AD203B41FA5}">
                      <a16:colId xmlns:a16="http://schemas.microsoft.com/office/drawing/2014/main" val="925160142"/>
                    </a:ext>
                  </a:extLst>
                </a:gridCol>
                <a:gridCol w="717043">
                  <a:extLst>
                    <a:ext uri="{9D8B030D-6E8A-4147-A177-3AD203B41FA5}">
                      <a16:colId xmlns:a16="http://schemas.microsoft.com/office/drawing/2014/main" val="228155097"/>
                    </a:ext>
                  </a:extLst>
                </a:gridCol>
                <a:gridCol w="370410">
                  <a:extLst>
                    <a:ext uri="{9D8B030D-6E8A-4147-A177-3AD203B41FA5}">
                      <a16:colId xmlns:a16="http://schemas.microsoft.com/office/drawing/2014/main" val="553735290"/>
                    </a:ext>
                  </a:extLst>
                </a:gridCol>
                <a:gridCol w="225249">
                  <a:extLst>
                    <a:ext uri="{9D8B030D-6E8A-4147-A177-3AD203B41FA5}">
                      <a16:colId xmlns:a16="http://schemas.microsoft.com/office/drawing/2014/main" val="2371277826"/>
                    </a:ext>
                  </a:extLst>
                </a:gridCol>
                <a:gridCol w="281561">
                  <a:extLst>
                    <a:ext uri="{9D8B030D-6E8A-4147-A177-3AD203B41FA5}">
                      <a16:colId xmlns:a16="http://schemas.microsoft.com/office/drawing/2014/main" val="2389276400"/>
                    </a:ext>
                  </a:extLst>
                </a:gridCol>
                <a:gridCol w="310343">
                  <a:extLst>
                    <a:ext uri="{9D8B030D-6E8A-4147-A177-3AD203B41FA5}">
                      <a16:colId xmlns:a16="http://schemas.microsoft.com/office/drawing/2014/main" val="1029659787"/>
                    </a:ext>
                  </a:extLst>
                </a:gridCol>
                <a:gridCol w="870964">
                  <a:extLst>
                    <a:ext uri="{9D8B030D-6E8A-4147-A177-3AD203B41FA5}">
                      <a16:colId xmlns:a16="http://schemas.microsoft.com/office/drawing/2014/main" val="2318900754"/>
                    </a:ext>
                  </a:extLst>
                </a:gridCol>
              </a:tblGrid>
              <a:tr h="196182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600" u="none" strike="noStrike">
                          <a:effectLst/>
                        </a:rPr>
                        <a:t>Nr.</a:t>
                      </a:r>
                      <a:endParaRPr lang="nl-BE" sz="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600" u="none" strike="noStrike">
                          <a:effectLst/>
                        </a:rPr>
                        <a:t>Date</a:t>
                      </a:r>
                      <a:endParaRPr lang="nl-BE" sz="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600" u="none" strike="noStrike">
                          <a:effectLst/>
                        </a:rPr>
                        <a:t>Detected by</a:t>
                      </a:r>
                      <a:endParaRPr lang="nl-BE" sz="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600" u="none" strike="noStrike">
                          <a:effectLst/>
                        </a:rPr>
                        <a:t>Building</a:t>
                      </a:r>
                      <a:endParaRPr lang="nl-BE" sz="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600" u="none" strike="noStrike">
                          <a:effectLst/>
                        </a:rPr>
                        <a:t>Machine</a:t>
                      </a:r>
                      <a:endParaRPr lang="nl-BE" sz="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600" u="none" strike="noStrike">
                          <a:effectLst/>
                        </a:rPr>
                        <a:t>Input value</a:t>
                      </a:r>
                      <a:endParaRPr lang="nl-BE" sz="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600" u="none" strike="noStrike">
                          <a:effectLst/>
                        </a:rPr>
                        <a:t>Leakage detection device</a:t>
                      </a:r>
                      <a:endParaRPr lang="nl-BE" sz="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829710254"/>
                  </a:ext>
                </a:extLst>
              </a:tr>
              <a:tr h="78924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255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88,32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4247993513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237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74,9232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3792638678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256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28,655432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2917466884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254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22,07515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2519774059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249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11,2986555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1632919168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292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5/5/2026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9,035373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3171543142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216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4/21/2026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8,188495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4212538690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247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6,9150143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3111166485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236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6,425377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454346846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253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5,794931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4094555438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251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5,273667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2493574843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281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5,2446136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4230094848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280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5,207753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3156245054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257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4,8158426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4197720089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248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4,578567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2918649465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275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4,1670275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3626348088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258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4,0971985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3383101218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260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3,6970916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3606065657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234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3,098467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1418969131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277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3,0154214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3646409673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241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2,5226169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2051851034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268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2,457378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69867847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235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2,4214761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1941682662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226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4/23/2026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1,4531308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3344171299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278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1,4525505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618756723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279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1,3375479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51384542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240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1,2145209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4153448950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246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0,6685253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1056738364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232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0,65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3128505182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238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0,65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75396395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239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 dirty="0">
                          <a:effectLst/>
                        </a:rPr>
                        <a:t>0,65</a:t>
                      </a:r>
                      <a:endParaRPr lang="nl-BE" sz="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746892499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242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0,65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687363066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252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0,65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1080018243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261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0,65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2238121044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262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0,65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1310120350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263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0,65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3457689273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266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0,65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4044838823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270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0,65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310640797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273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0,65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987332804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274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0,65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2191654472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276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0,65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3195251156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221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4/23/2026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4210384425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243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1779933984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244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2249935604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245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1736869048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259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2605286142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264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661897018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267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730088285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269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3932392746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271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2688965318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272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Flow rate [l/min]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3413275138"/>
                  </a:ext>
                </a:extLst>
              </a:tr>
              <a:tr h="7992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 282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>
                          <a:effectLst/>
                        </a:rPr>
                        <a:t>4/30/2026</a:t>
                      </a:r>
                      <a:endParaRPr lang="nl-BE" sz="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 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400" u="none" strike="noStrike">
                          <a:effectLst/>
                        </a:rPr>
                        <a:t>0</a:t>
                      </a:r>
                      <a:endParaRPr lang="nl-BE" sz="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nl-BE" sz="500" u="none" strike="noStrike" dirty="0">
                          <a:effectLst/>
                        </a:rPr>
                        <a:t>Flow </a:t>
                      </a:r>
                      <a:r>
                        <a:rPr lang="nl-BE" sz="500" u="none" strike="noStrike" dirty="0" err="1">
                          <a:effectLst/>
                        </a:rPr>
                        <a:t>rate</a:t>
                      </a:r>
                      <a:r>
                        <a:rPr lang="nl-BE" sz="500" u="none" strike="noStrike" dirty="0">
                          <a:effectLst/>
                        </a:rPr>
                        <a:t> [l/min]</a:t>
                      </a:r>
                      <a:endParaRPr lang="nl-BE" sz="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b"/>
                </a:tc>
                <a:extLst>
                  <a:ext uri="{0D108BD9-81ED-4DB2-BD59-A6C34878D82A}">
                    <a16:rowId xmlns:a16="http://schemas.microsoft.com/office/drawing/2014/main" val="309605623"/>
                  </a:ext>
                </a:extLst>
              </a:tr>
            </a:tbl>
          </a:graphicData>
        </a:graphic>
      </p:graphicFrame>
      <p:sp>
        <p:nvSpPr>
          <p:cNvPr id="10" name="Rechthoek 9">
            <a:extLst>
              <a:ext uri="{FF2B5EF4-FFF2-40B4-BE49-F238E27FC236}">
                <a16:creationId xmlns:a16="http://schemas.microsoft.com/office/drawing/2014/main" id="{712179E9-35CC-E324-B080-9AA27CB2D748}"/>
              </a:ext>
            </a:extLst>
          </p:cNvPr>
          <p:cNvSpPr/>
          <p:nvPr/>
        </p:nvSpPr>
        <p:spPr>
          <a:xfrm>
            <a:off x="2086377" y="3157456"/>
            <a:ext cx="946598" cy="4013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695FD90E-80E9-1DDF-6EF3-7006D8F7702F}"/>
              </a:ext>
            </a:extLst>
          </p:cNvPr>
          <p:cNvSpPr/>
          <p:nvPr/>
        </p:nvSpPr>
        <p:spPr>
          <a:xfrm flipV="1">
            <a:off x="2086377" y="2178113"/>
            <a:ext cx="946598" cy="2559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12" name="Afbeelding 11">
            <a:extLst>
              <a:ext uri="{FF2B5EF4-FFF2-40B4-BE49-F238E27FC236}">
                <a16:creationId xmlns:a16="http://schemas.microsoft.com/office/drawing/2014/main" id="{79CF37EC-7A8E-C60A-86B9-9BA7C8478D0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40427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373D75-C581-CB44-F6A2-4749EE773C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1A2CD8E1-7A9F-EB8F-70CE-A9FEF755B1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42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5F72A632-DAC6-FDC8-7AA1-9DA7193534B2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CE5573EF-BF47-D107-CCA7-9A4D0B481FAE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B9D646DF-0602-B2DE-65AC-55BEDE9D5D40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CA7EF063-952A-F1A9-6631-97AE7BE0B43F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1BEF2714-6225-B1CA-5C99-9FDF58B33A35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4DE35F5C-D7A8-D402-AE46-06CA7DA214F8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34E78DB6-E581-B80B-F3DF-B30E7A0DDBE0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83DDF5E0-08F1-5540-130B-F7792EBA9162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4EC9A451-2F42-2697-A748-53E7B8C31B87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75DB8184-85FB-C912-1B14-7EF4ED41D90D}"/>
              </a:ext>
            </a:extLst>
          </p:cNvPr>
          <p:cNvSpPr txBox="1"/>
          <p:nvPr/>
        </p:nvSpPr>
        <p:spPr>
          <a:xfrm>
            <a:off x="648930" y="352608"/>
            <a:ext cx="9079270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Document and manage your savings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dirty="0">
                <a:solidFill>
                  <a:srgbClr val="009982"/>
                </a:solidFill>
                <a:latin typeface="Arial" panose="020B0604020202020204" pitchFamily="34" charset="0"/>
              </a:rPr>
              <a:t>prioritise</a:t>
            </a: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 Economical leaks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7" name="Afbeelding 36">
            <a:extLst>
              <a:ext uri="{FF2B5EF4-FFF2-40B4-BE49-F238E27FC236}">
                <a16:creationId xmlns:a16="http://schemas.microsoft.com/office/drawing/2014/main" id="{C75C4C78-5A94-C1B6-59F8-AD3561F504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2" r="19874"/>
          <a:stretch>
            <a:fillRect/>
          </a:stretch>
        </p:blipFill>
        <p:spPr>
          <a:xfrm>
            <a:off x="531802" y="1701273"/>
            <a:ext cx="5336986" cy="4140558"/>
          </a:xfrm>
          <a:prstGeom prst="rect">
            <a:avLst/>
          </a:prstGeom>
        </p:spPr>
      </p:pic>
      <p:sp>
        <p:nvSpPr>
          <p:cNvPr id="38" name="Tekstvak 37">
            <a:extLst>
              <a:ext uri="{FF2B5EF4-FFF2-40B4-BE49-F238E27FC236}">
                <a16:creationId xmlns:a16="http://schemas.microsoft.com/office/drawing/2014/main" id="{3F5E1CE6-A0A4-D713-A620-8210D04FBE09}"/>
              </a:ext>
            </a:extLst>
          </p:cNvPr>
          <p:cNvSpPr txBox="1"/>
          <p:nvPr/>
        </p:nvSpPr>
        <p:spPr>
          <a:xfrm>
            <a:off x="6153954" y="1701273"/>
            <a:ext cx="367906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noProof="0" dirty="0">
                <a:solidFill>
                  <a:schemeClr val="bg2">
                    <a:lumMod val="50000"/>
                  </a:schemeClr>
                </a:solidFill>
              </a:rPr>
              <a:t>Leak rate = 22,7 l/m</a:t>
            </a:r>
          </a:p>
          <a:p>
            <a:endParaRPr lang="en-GB" b="1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n-GB" b="1" noProof="0" dirty="0">
                <a:solidFill>
                  <a:schemeClr val="bg2">
                    <a:lumMod val="50000"/>
                  </a:schemeClr>
                </a:solidFill>
              </a:rPr>
              <a:t>Leak cost = € 348,08 / year</a:t>
            </a:r>
          </a:p>
          <a:p>
            <a:endParaRPr lang="en-GB" b="1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n-GB" b="1" noProof="0" dirty="0">
                <a:solidFill>
                  <a:schemeClr val="bg2">
                    <a:lumMod val="50000"/>
                  </a:schemeClr>
                </a:solidFill>
              </a:rPr>
              <a:t>Repair under pressure = Yes</a:t>
            </a:r>
          </a:p>
          <a:p>
            <a:endParaRPr lang="en-GB" b="1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3" name="Afbeelding 42" descr="4mm Push Fit Female Stop End, Pipe/Tube Blanking Cap for Nylon Air Pipes">
            <a:extLst>
              <a:ext uri="{FF2B5EF4-FFF2-40B4-BE49-F238E27FC236}">
                <a16:creationId xmlns:a16="http://schemas.microsoft.com/office/drawing/2014/main" id="{92CA56FC-4B9C-5757-0697-E1FBEB06D2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6823399" y="3978118"/>
            <a:ext cx="1437574" cy="1437574"/>
          </a:xfrm>
          <a:prstGeom prst="rect">
            <a:avLst/>
          </a:prstGeom>
        </p:spPr>
      </p:pic>
      <p:sp>
        <p:nvSpPr>
          <p:cNvPr id="44" name="Tekstvak 43">
            <a:extLst>
              <a:ext uri="{FF2B5EF4-FFF2-40B4-BE49-F238E27FC236}">
                <a16:creationId xmlns:a16="http://schemas.microsoft.com/office/drawing/2014/main" id="{121C48FD-8579-96D8-1420-C638A2F97D49}"/>
              </a:ext>
            </a:extLst>
          </p:cNvPr>
          <p:cNvSpPr txBox="1"/>
          <p:nvPr/>
        </p:nvSpPr>
        <p:spPr>
          <a:xfrm>
            <a:off x="8309019" y="4174420"/>
            <a:ext cx="367906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noProof="0" dirty="0">
                <a:solidFill>
                  <a:schemeClr val="bg2">
                    <a:lumMod val="50000"/>
                  </a:schemeClr>
                </a:solidFill>
              </a:rPr>
              <a:t>Repair cost = € 1,5</a:t>
            </a:r>
          </a:p>
          <a:p>
            <a:endParaRPr lang="en-GB" b="1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n-GB" b="1" dirty="0">
                <a:solidFill>
                  <a:schemeClr val="bg2">
                    <a:lumMod val="50000"/>
                  </a:schemeClr>
                </a:solidFill>
              </a:rPr>
              <a:t>Repair time = 1 minute</a:t>
            </a:r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6" name="Afbeelding 45" descr="What is … ISO 50001? - EnExpert">
            <a:extLst>
              <a:ext uri="{FF2B5EF4-FFF2-40B4-BE49-F238E27FC236}">
                <a16:creationId xmlns:a16="http://schemas.microsoft.com/office/drawing/2014/main" id="{5DD2AB54-DEE3-B4A3-D714-D1827F138B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72064" y="5524293"/>
            <a:ext cx="946816" cy="887639"/>
          </a:xfrm>
          <a:prstGeom prst="rect">
            <a:avLst/>
          </a:prstGeom>
        </p:spPr>
      </p:pic>
      <p:sp>
        <p:nvSpPr>
          <p:cNvPr id="49" name="Ovaal 48">
            <a:extLst>
              <a:ext uri="{FF2B5EF4-FFF2-40B4-BE49-F238E27FC236}">
                <a16:creationId xmlns:a16="http://schemas.microsoft.com/office/drawing/2014/main" id="{9921FA4D-35BF-269D-B83C-33B83EC97828}"/>
              </a:ext>
            </a:extLst>
          </p:cNvPr>
          <p:cNvSpPr/>
          <p:nvPr/>
        </p:nvSpPr>
        <p:spPr>
          <a:xfrm>
            <a:off x="3583671" y="4330509"/>
            <a:ext cx="2333163" cy="2328348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998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pic>
        <p:nvPicPr>
          <p:cNvPr id="50" name="Afbeelding 49">
            <a:extLst>
              <a:ext uri="{FF2B5EF4-FFF2-40B4-BE49-F238E27FC236}">
                <a16:creationId xmlns:a16="http://schemas.microsoft.com/office/drawing/2014/main" id="{11FD4133-A98F-BDE5-D6B4-F366AF336E2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15591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9C7D8E-6F69-10D7-07C8-5A2D1E0FA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4B2505FA-AC34-94F1-D7DA-B14497B6D1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43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D51FEBBF-64C1-C96B-8804-C0C568111E23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6534BFAE-3CE4-FC76-D4FF-418A59F79311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B31B85F4-C101-A9C2-1E6E-C41757098517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4E027565-6EF1-4DD6-C4EB-B7ACC6F7CCA9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7C0E0C23-AAB5-99EF-D294-864D811CB29A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05638060-A558-1B53-3896-EBD248A92E8C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D30DD5A2-E934-C71E-41CF-F9EC536E202E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3AEDFC29-AC47-6210-6B6B-0C1260611C26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C6506E38-3133-78DE-F6D1-3FB8299AE075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82D217C4-FC7C-E139-5D89-7A64ED8B7358}"/>
              </a:ext>
            </a:extLst>
          </p:cNvPr>
          <p:cNvSpPr txBox="1"/>
          <p:nvPr/>
        </p:nvSpPr>
        <p:spPr>
          <a:xfrm>
            <a:off x="648930" y="352608"/>
            <a:ext cx="9079270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Document and manage your savings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dirty="0">
                <a:solidFill>
                  <a:srgbClr val="009982"/>
                </a:solidFill>
                <a:latin typeface="Arial" panose="020B0604020202020204" pitchFamily="34" charset="0"/>
              </a:rPr>
              <a:t>prioritise</a:t>
            </a: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 Economical leaks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8" name="Tekstvak 37">
            <a:extLst>
              <a:ext uri="{FF2B5EF4-FFF2-40B4-BE49-F238E27FC236}">
                <a16:creationId xmlns:a16="http://schemas.microsoft.com/office/drawing/2014/main" id="{E345C8D0-DB61-718A-A4F7-C1C6C48E89F6}"/>
              </a:ext>
            </a:extLst>
          </p:cNvPr>
          <p:cNvSpPr txBox="1"/>
          <p:nvPr/>
        </p:nvSpPr>
        <p:spPr>
          <a:xfrm>
            <a:off x="7409724" y="1631719"/>
            <a:ext cx="367906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noProof="0" dirty="0">
                <a:solidFill>
                  <a:schemeClr val="bg2">
                    <a:lumMod val="50000"/>
                  </a:schemeClr>
                </a:solidFill>
              </a:rPr>
              <a:t>Leak rate = </a:t>
            </a:r>
            <a:r>
              <a:rPr lang="en-GB" b="1" dirty="0">
                <a:solidFill>
                  <a:schemeClr val="bg2">
                    <a:lumMod val="50000"/>
                  </a:schemeClr>
                </a:solidFill>
              </a:rPr>
              <a:t>5,8</a:t>
            </a:r>
            <a:r>
              <a:rPr lang="en-GB" b="1" noProof="0" dirty="0">
                <a:solidFill>
                  <a:schemeClr val="bg2">
                    <a:lumMod val="50000"/>
                  </a:schemeClr>
                </a:solidFill>
              </a:rPr>
              <a:t> l/m</a:t>
            </a:r>
          </a:p>
          <a:p>
            <a:endParaRPr lang="en-GB" b="1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n-GB" b="1" noProof="0" dirty="0">
                <a:solidFill>
                  <a:schemeClr val="bg2">
                    <a:lumMod val="50000"/>
                  </a:schemeClr>
                </a:solidFill>
              </a:rPr>
              <a:t>Leak cost = € </a:t>
            </a:r>
            <a:r>
              <a:rPr lang="en-GB" b="1" dirty="0">
                <a:solidFill>
                  <a:schemeClr val="bg2">
                    <a:lumMod val="50000"/>
                  </a:schemeClr>
                </a:solidFill>
              </a:rPr>
              <a:t>71,8 / year</a:t>
            </a:r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n-GB" b="1" noProof="0" dirty="0">
                <a:solidFill>
                  <a:schemeClr val="bg2">
                    <a:lumMod val="50000"/>
                  </a:schemeClr>
                </a:solidFill>
              </a:rPr>
              <a:t>Repair under pressure = No</a:t>
            </a:r>
          </a:p>
          <a:p>
            <a:endParaRPr lang="en-GB" b="1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46" name="Afbeelding 45" descr="What is … ISO 50001? - EnExpert">
            <a:extLst>
              <a:ext uri="{FF2B5EF4-FFF2-40B4-BE49-F238E27FC236}">
                <a16:creationId xmlns:a16="http://schemas.microsoft.com/office/drawing/2014/main" id="{DF9FFCC9-4DCE-1FCE-8767-19E68CB3C8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2064" y="5524293"/>
            <a:ext cx="946816" cy="887639"/>
          </a:xfrm>
          <a:prstGeom prst="rect">
            <a:avLst/>
          </a:prstGeom>
        </p:spPr>
      </p:pic>
      <p:pic>
        <p:nvPicPr>
          <p:cNvPr id="50" name="Afbeelding 49">
            <a:extLst>
              <a:ext uri="{FF2B5EF4-FFF2-40B4-BE49-F238E27FC236}">
                <a16:creationId xmlns:a16="http://schemas.microsoft.com/office/drawing/2014/main" id="{88A5ABF5-0D72-6DD2-4020-BA4E858E95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567A7DFB-878A-4CB5-C267-BA5BDF9EC7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989" y="1621444"/>
            <a:ext cx="6665773" cy="3751490"/>
          </a:xfrm>
          <a:prstGeom prst="rect">
            <a:avLst/>
          </a:prstGeom>
        </p:spPr>
      </p:pic>
      <p:pic>
        <p:nvPicPr>
          <p:cNvPr id="8" name="Afbeelding 7" descr="JLG 2646ES hoogwerker kopen | Schaarhoogwerker">
            <a:extLst>
              <a:ext uri="{FF2B5EF4-FFF2-40B4-BE49-F238E27FC236}">
                <a16:creationId xmlns:a16="http://schemas.microsoft.com/office/drawing/2014/main" id="{D46695A4-8B1D-D218-9A19-4789C7B6C93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3894" r="27562"/>
          <a:stretch>
            <a:fillRect/>
          </a:stretch>
        </p:blipFill>
        <p:spPr>
          <a:xfrm>
            <a:off x="7280181" y="3617553"/>
            <a:ext cx="1074587" cy="1660227"/>
          </a:xfrm>
          <a:prstGeom prst="rect">
            <a:avLst/>
          </a:prstGeom>
        </p:spPr>
      </p:pic>
      <p:sp>
        <p:nvSpPr>
          <p:cNvPr id="9" name="Tekstvak 8">
            <a:extLst>
              <a:ext uri="{FF2B5EF4-FFF2-40B4-BE49-F238E27FC236}">
                <a16:creationId xmlns:a16="http://schemas.microsoft.com/office/drawing/2014/main" id="{72B5999B-27F4-E219-FE54-CB67FD27F7C1}"/>
              </a:ext>
            </a:extLst>
          </p:cNvPr>
          <p:cNvSpPr txBox="1"/>
          <p:nvPr/>
        </p:nvSpPr>
        <p:spPr>
          <a:xfrm>
            <a:off x="8484311" y="4080978"/>
            <a:ext cx="367906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noProof="0" dirty="0">
                <a:solidFill>
                  <a:schemeClr val="bg2">
                    <a:lumMod val="50000"/>
                  </a:schemeClr>
                </a:solidFill>
              </a:rPr>
              <a:t>Repair cost = € 500</a:t>
            </a:r>
          </a:p>
          <a:p>
            <a:endParaRPr lang="en-GB" b="1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en-GB" b="1" dirty="0">
                <a:solidFill>
                  <a:schemeClr val="bg2">
                    <a:lumMod val="50000"/>
                  </a:schemeClr>
                </a:solidFill>
              </a:rPr>
              <a:t>Repair time = 2 hours</a:t>
            </a:r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36480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B5AC89-F987-4E66-1C78-934F7677B7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ADE7857D-8983-839F-C8F7-B31E315FBB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44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EC93492C-3A4C-3036-4008-0EFB9778810A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F6E4D3B5-574F-5B6A-43FF-A0D9AA6EB791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182EDD0A-1886-F415-278F-8A76489DECEF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A556E0D1-6A3C-32E4-0A1D-B55E825A466A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B5B6BA11-B44A-2230-3CD1-618B1BDEBE9C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1F2E5AAD-F3C6-AD15-0848-F4C78DE32005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B1642C9B-6CCE-DE9E-C234-BBFB94DA284F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A51EB3A2-3B64-97D7-32F7-567D0E4F22A5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DAA4FD2D-ECEF-0DF4-CF22-2D2EABFFA5CE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1D38E733-362D-0422-83A3-A60AA07AE9BD}"/>
              </a:ext>
            </a:extLst>
          </p:cNvPr>
          <p:cNvSpPr txBox="1"/>
          <p:nvPr/>
        </p:nvSpPr>
        <p:spPr>
          <a:xfrm>
            <a:off x="648930" y="352608"/>
            <a:ext cx="9079270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Document and manage your savings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dirty="0">
                <a:solidFill>
                  <a:srgbClr val="009982"/>
                </a:solidFill>
                <a:latin typeface="Arial" panose="020B0604020202020204" pitchFamily="34" charset="0"/>
              </a:rPr>
              <a:t>prioritise</a:t>
            </a:r>
            <a:r>
              <a:rPr lang="en-GB" sz="4000" b="1" cap="all" noProof="0" dirty="0">
                <a:solidFill>
                  <a:srgbClr val="009982"/>
                </a:solidFill>
                <a:latin typeface="Arial" panose="020B0604020202020204" pitchFamily="34" charset="0"/>
              </a:rPr>
              <a:t> Economical leaks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cxnSp>
        <p:nvCxnSpPr>
          <p:cNvPr id="5" name="Rechte verbindingslijn met pijl 4">
            <a:extLst>
              <a:ext uri="{FF2B5EF4-FFF2-40B4-BE49-F238E27FC236}">
                <a16:creationId xmlns:a16="http://schemas.microsoft.com/office/drawing/2014/main" id="{9264AC7C-9DCE-CC75-3256-2184BBC98544}"/>
              </a:ext>
            </a:extLst>
          </p:cNvPr>
          <p:cNvCxnSpPr>
            <a:cxnSpLocks/>
          </p:cNvCxnSpPr>
          <p:nvPr/>
        </p:nvCxnSpPr>
        <p:spPr>
          <a:xfrm>
            <a:off x="1336675" y="5829300"/>
            <a:ext cx="7150100" cy="0"/>
          </a:xfrm>
          <a:prstGeom prst="straightConnector1">
            <a:avLst/>
          </a:prstGeom>
          <a:ln w="57150">
            <a:solidFill>
              <a:srgbClr val="009982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Rechte verbindingslijn met pijl 7">
            <a:extLst>
              <a:ext uri="{FF2B5EF4-FFF2-40B4-BE49-F238E27FC236}">
                <a16:creationId xmlns:a16="http://schemas.microsoft.com/office/drawing/2014/main" id="{1E650286-084C-3B82-16B0-4BC901AF2FE1}"/>
              </a:ext>
            </a:extLst>
          </p:cNvPr>
          <p:cNvCxnSpPr>
            <a:cxnSpLocks/>
          </p:cNvCxnSpPr>
          <p:nvPr/>
        </p:nvCxnSpPr>
        <p:spPr>
          <a:xfrm flipV="1">
            <a:off x="1365250" y="2235200"/>
            <a:ext cx="0" cy="3619500"/>
          </a:xfrm>
          <a:prstGeom prst="straightConnector1">
            <a:avLst/>
          </a:prstGeom>
          <a:ln w="57150">
            <a:solidFill>
              <a:srgbClr val="009982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31">
            <a:extLst>
              <a:ext uri="{FF2B5EF4-FFF2-40B4-BE49-F238E27FC236}">
                <a16:creationId xmlns:a16="http://schemas.microsoft.com/office/drawing/2014/main" id="{5EC77800-B4D3-6BF8-FD2A-C783780339E1}"/>
              </a:ext>
            </a:extLst>
          </p:cNvPr>
          <p:cNvSpPr txBox="1"/>
          <p:nvPr/>
        </p:nvSpPr>
        <p:spPr>
          <a:xfrm rot="16200000">
            <a:off x="251442" y="3942025"/>
            <a:ext cx="177035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noProof="0" dirty="0">
                <a:solidFill>
                  <a:srgbClr val="009982"/>
                </a:solidFill>
                <a:latin typeface="+mj-lt"/>
              </a:rPr>
              <a:t>Repair cost</a:t>
            </a:r>
          </a:p>
        </p:txBody>
      </p:sp>
      <p:sp>
        <p:nvSpPr>
          <p:cNvPr id="12" name="TextBox 31">
            <a:extLst>
              <a:ext uri="{FF2B5EF4-FFF2-40B4-BE49-F238E27FC236}">
                <a16:creationId xmlns:a16="http://schemas.microsoft.com/office/drawing/2014/main" id="{55B0035E-E835-5322-FA04-ED1F5B8A570E}"/>
              </a:ext>
            </a:extLst>
          </p:cNvPr>
          <p:cNvSpPr txBox="1"/>
          <p:nvPr/>
        </p:nvSpPr>
        <p:spPr>
          <a:xfrm>
            <a:off x="3751571" y="5854700"/>
            <a:ext cx="23203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noProof="0" dirty="0">
                <a:solidFill>
                  <a:srgbClr val="009982"/>
                </a:solidFill>
                <a:latin typeface="+mj-lt"/>
              </a:rPr>
              <a:t>Energy cost</a:t>
            </a:r>
          </a:p>
        </p:txBody>
      </p:sp>
      <p:cxnSp>
        <p:nvCxnSpPr>
          <p:cNvPr id="14" name="Rechte verbindingslijn 13">
            <a:extLst>
              <a:ext uri="{FF2B5EF4-FFF2-40B4-BE49-F238E27FC236}">
                <a16:creationId xmlns:a16="http://schemas.microsoft.com/office/drawing/2014/main" id="{288C241D-58FB-BFE1-149A-16000FEA36E4}"/>
              </a:ext>
            </a:extLst>
          </p:cNvPr>
          <p:cNvCxnSpPr>
            <a:cxnSpLocks/>
          </p:cNvCxnSpPr>
          <p:nvPr/>
        </p:nvCxnSpPr>
        <p:spPr>
          <a:xfrm>
            <a:off x="1390957" y="4155508"/>
            <a:ext cx="6951048" cy="0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Rechte verbindingslijn 16">
            <a:extLst>
              <a:ext uri="{FF2B5EF4-FFF2-40B4-BE49-F238E27FC236}">
                <a16:creationId xmlns:a16="http://schemas.microsoft.com/office/drawing/2014/main" id="{D265F63C-0F38-C3C4-1F74-6647F0BE45CD}"/>
              </a:ext>
            </a:extLst>
          </p:cNvPr>
          <p:cNvCxnSpPr>
            <a:cxnSpLocks/>
          </p:cNvCxnSpPr>
          <p:nvPr/>
        </p:nvCxnSpPr>
        <p:spPr>
          <a:xfrm flipV="1">
            <a:off x="4866481" y="2348196"/>
            <a:ext cx="0" cy="3426562"/>
          </a:xfrm>
          <a:prstGeom prst="line">
            <a:avLst/>
          </a:prstGeom>
          <a:ln>
            <a:solidFill>
              <a:schemeClr val="bg2">
                <a:lumMod val="75000"/>
              </a:schemeClr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Ovaal 20">
            <a:extLst>
              <a:ext uri="{FF2B5EF4-FFF2-40B4-BE49-F238E27FC236}">
                <a16:creationId xmlns:a16="http://schemas.microsoft.com/office/drawing/2014/main" id="{2972D5EA-BC8E-6F41-19F6-021304ADD4AA}"/>
              </a:ext>
            </a:extLst>
          </p:cNvPr>
          <p:cNvSpPr/>
          <p:nvPr/>
        </p:nvSpPr>
        <p:spPr>
          <a:xfrm>
            <a:off x="6248592" y="4605683"/>
            <a:ext cx="903349" cy="863600"/>
          </a:xfrm>
          <a:prstGeom prst="ellipse">
            <a:avLst/>
          </a:prstGeom>
          <a:solidFill>
            <a:srgbClr val="00C4A8"/>
          </a:solidFill>
          <a:ln>
            <a:solidFill>
              <a:srgbClr val="00998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2" name="TextBox 31">
            <a:extLst>
              <a:ext uri="{FF2B5EF4-FFF2-40B4-BE49-F238E27FC236}">
                <a16:creationId xmlns:a16="http://schemas.microsoft.com/office/drawing/2014/main" id="{755671B2-53BD-1338-46A0-A0DC372142C8}"/>
              </a:ext>
            </a:extLst>
          </p:cNvPr>
          <p:cNvSpPr txBox="1"/>
          <p:nvPr/>
        </p:nvSpPr>
        <p:spPr>
          <a:xfrm>
            <a:off x="5540112" y="4687012"/>
            <a:ext cx="232030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b="1" noProof="0" dirty="0">
                <a:solidFill>
                  <a:schemeClr val="bg1"/>
                </a:solidFill>
                <a:latin typeface="+mj-lt"/>
              </a:rPr>
              <a:t>1</a:t>
            </a:r>
          </a:p>
        </p:txBody>
      </p:sp>
      <p:sp>
        <p:nvSpPr>
          <p:cNvPr id="23" name="Ovaal 22">
            <a:extLst>
              <a:ext uri="{FF2B5EF4-FFF2-40B4-BE49-F238E27FC236}">
                <a16:creationId xmlns:a16="http://schemas.microsoft.com/office/drawing/2014/main" id="{0B7FBEA1-25E5-DC7F-89B8-474906F7FA1E}"/>
              </a:ext>
            </a:extLst>
          </p:cNvPr>
          <p:cNvSpPr/>
          <p:nvPr/>
        </p:nvSpPr>
        <p:spPr>
          <a:xfrm>
            <a:off x="6248592" y="2639927"/>
            <a:ext cx="903349" cy="863600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00998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1" name="TextBox 31">
            <a:extLst>
              <a:ext uri="{FF2B5EF4-FFF2-40B4-BE49-F238E27FC236}">
                <a16:creationId xmlns:a16="http://schemas.microsoft.com/office/drawing/2014/main" id="{AD52FB75-6346-7C5B-1481-964661983E7F}"/>
              </a:ext>
            </a:extLst>
          </p:cNvPr>
          <p:cNvSpPr txBox="1"/>
          <p:nvPr/>
        </p:nvSpPr>
        <p:spPr>
          <a:xfrm>
            <a:off x="5540112" y="2721256"/>
            <a:ext cx="232030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+mj-lt"/>
              </a:rPr>
              <a:t>2</a:t>
            </a:r>
            <a:endParaRPr lang="en-GB" sz="4000" b="1" noProof="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2" name="Ovaal 31">
            <a:extLst>
              <a:ext uri="{FF2B5EF4-FFF2-40B4-BE49-F238E27FC236}">
                <a16:creationId xmlns:a16="http://schemas.microsoft.com/office/drawing/2014/main" id="{252CA5DF-EFF1-C60F-520C-C9F2EEF65BAE}"/>
              </a:ext>
            </a:extLst>
          </p:cNvPr>
          <p:cNvSpPr/>
          <p:nvPr/>
        </p:nvSpPr>
        <p:spPr>
          <a:xfrm>
            <a:off x="2664192" y="4605683"/>
            <a:ext cx="903349" cy="863600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00998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3" name="TextBox 31">
            <a:extLst>
              <a:ext uri="{FF2B5EF4-FFF2-40B4-BE49-F238E27FC236}">
                <a16:creationId xmlns:a16="http://schemas.microsoft.com/office/drawing/2014/main" id="{7FDF1E20-31C1-2325-C8AF-77AE731EF5A7}"/>
              </a:ext>
            </a:extLst>
          </p:cNvPr>
          <p:cNvSpPr txBox="1"/>
          <p:nvPr/>
        </p:nvSpPr>
        <p:spPr>
          <a:xfrm>
            <a:off x="1955712" y="4687012"/>
            <a:ext cx="232030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b="1" noProof="0" dirty="0">
                <a:solidFill>
                  <a:schemeClr val="bg1"/>
                </a:solidFill>
                <a:latin typeface="+mj-lt"/>
              </a:rPr>
              <a:t>2</a:t>
            </a:r>
          </a:p>
        </p:txBody>
      </p:sp>
      <p:sp>
        <p:nvSpPr>
          <p:cNvPr id="34" name="Ovaal 33">
            <a:extLst>
              <a:ext uri="{FF2B5EF4-FFF2-40B4-BE49-F238E27FC236}">
                <a16:creationId xmlns:a16="http://schemas.microsoft.com/office/drawing/2014/main" id="{77EAF8B2-1A01-1715-51DF-5E19355ED33F}"/>
              </a:ext>
            </a:extLst>
          </p:cNvPr>
          <p:cNvSpPr/>
          <p:nvPr/>
        </p:nvSpPr>
        <p:spPr>
          <a:xfrm>
            <a:off x="2635778" y="2725657"/>
            <a:ext cx="903349" cy="863600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rgbClr val="00998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5" name="TextBox 31">
            <a:extLst>
              <a:ext uri="{FF2B5EF4-FFF2-40B4-BE49-F238E27FC236}">
                <a16:creationId xmlns:a16="http://schemas.microsoft.com/office/drawing/2014/main" id="{D49E904B-AC05-8B3D-C9A6-7A4B34E87C69}"/>
              </a:ext>
            </a:extLst>
          </p:cNvPr>
          <p:cNvSpPr txBox="1"/>
          <p:nvPr/>
        </p:nvSpPr>
        <p:spPr>
          <a:xfrm>
            <a:off x="1927298" y="2806986"/>
            <a:ext cx="232030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b="1" noProof="0" dirty="0">
                <a:solidFill>
                  <a:schemeClr val="bg1"/>
                </a:solidFill>
                <a:latin typeface="+mj-lt"/>
              </a:rPr>
              <a:t>3</a:t>
            </a: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16D1CC0E-7B56-0FEB-EFD0-84FE7C9FF5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2" r="19874"/>
          <a:stretch>
            <a:fillRect/>
          </a:stretch>
        </p:blipFill>
        <p:spPr>
          <a:xfrm>
            <a:off x="9398804" y="1763523"/>
            <a:ext cx="2259286" cy="1752808"/>
          </a:xfrm>
          <a:prstGeom prst="rect">
            <a:avLst/>
          </a:prstGeom>
        </p:spPr>
      </p:pic>
      <p:pic>
        <p:nvPicPr>
          <p:cNvPr id="4" name="Afbeelding 3" descr="4mm Push Fit Female Stop End, Pipe/Tube Blanking Cap for Nylon Air Pipes">
            <a:extLst>
              <a:ext uri="{FF2B5EF4-FFF2-40B4-BE49-F238E27FC236}">
                <a16:creationId xmlns:a16="http://schemas.microsoft.com/office/drawing/2014/main" id="{7230D168-3A4F-A44D-3678-8021E93040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10955432" y="3591032"/>
            <a:ext cx="702658" cy="702658"/>
          </a:xfrm>
          <a:prstGeom prst="rect">
            <a:avLst/>
          </a:prstGeom>
        </p:spPr>
      </p:pic>
      <p:cxnSp>
        <p:nvCxnSpPr>
          <p:cNvPr id="7" name="Rechte verbindingslijn met pijl 6">
            <a:extLst>
              <a:ext uri="{FF2B5EF4-FFF2-40B4-BE49-F238E27FC236}">
                <a16:creationId xmlns:a16="http://schemas.microsoft.com/office/drawing/2014/main" id="{CEAD206E-C0B8-32AA-E8A6-CF7E216B32FD}"/>
              </a:ext>
            </a:extLst>
          </p:cNvPr>
          <p:cNvCxnSpPr>
            <a:cxnSpLocks/>
          </p:cNvCxnSpPr>
          <p:nvPr/>
        </p:nvCxnSpPr>
        <p:spPr>
          <a:xfrm flipH="1">
            <a:off x="8315757" y="3754192"/>
            <a:ext cx="1873766" cy="1168185"/>
          </a:xfrm>
          <a:prstGeom prst="straightConnector1">
            <a:avLst/>
          </a:prstGeom>
          <a:ln w="57150">
            <a:solidFill>
              <a:srgbClr val="009982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3" name="Afbeelding 12" descr="What is … ISO 50001? - EnExpert">
            <a:extLst>
              <a:ext uri="{FF2B5EF4-FFF2-40B4-BE49-F238E27FC236}">
                <a16:creationId xmlns:a16="http://schemas.microsoft.com/office/drawing/2014/main" id="{E5194935-976B-FD3E-EB19-570F932AB6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72064" y="5524293"/>
            <a:ext cx="946816" cy="887639"/>
          </a:xfrm>
          <a:prstGeom prst="rect">
            <a:avLst/>
          </a:prstGeom>
        </p:spPr>
      </p:pic>
      <p:sp>
        <p:nvSpPr>
          <p:cNvPr id="16" name="Tekstvak 15">
            <a:extLst>
              <a:ext uri="{FF2B5EF4-FFF2-40B4-BE49-F238E27FC236}">
                <a16:creationId xmlns:a16="http://schemas.microsoft.com/office/drawing/2014/main" id="{E7DB8248-C988-E2C1-1386-B875152101FC}"/>
              </a:ext>
            </a:extLst>
          </p:cNvPr>
          <p:cNvSpPr txBox="1"/>
          <p:nvPr/>
        </p:nvSpPr>
        <p:spPr>
          <a:xfrm>
            <a:off x="5088733" y="5465549"/>
            <a:ext cx="36790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noProof="0" dirty="0">
                <a:solidFill>
                  <a:schemeClr val="bg2">
                    <a:lumMod val="75000"/>
                  </a:schemeClr>
                </a:solidFill>
              </a:rPr>
              <a:t>Economical &amp; High-risk leaks</a:t>
            </a:r>
          </a:p>
          <a:p>
            <a:endParaRPr lang="en-GB" b="1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Tekstvak 17">
            <a:extLst>
              <a:ext uri="{FF2B5EF4-FFF2-40B4-BE49-F238E27FC236}">
                <a16:creationId xmlns:a16="http://schemas.microsoft.com/office/drawing/2014/main" id="{D6CAA284-9710-F87A-C62A-2D31BA734B13}"/>
              </a:ext>
            </a:extLst>
          </p:cNvPr>
          <p:cNvSpPr txBox="1"/>
          <p:nvPr/>
        </p:nvSpPr>
        <p:spPr>
          <a:xfrm>
            <a:off x="5710316" y="4365967"/>
            <a:ext cx="38139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noProof="0" dirty="0">
                <a:solidFill>
                  <a:srgbClr val="009982"/>
                </a:solidFill>
              </a:rPr>
              <a:t>€</a:t>
            </a:r>
          </a:p>
          <a:p>
            <a:endParaRPr lang="en-GB" b="1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  <a:p>
            <a:endParaRPr lang="en-GB" b="1" noProof="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9" name="Afbeelding 18" descr="Caution Icon SVG Vector &amp; PNG Free Download | UXWing">
            <a:extLst>
              <a:ext uri="{FF2B5EF4-FFF2-40B4-BE49-F238E27FC236}">
                <a16:creationId xmlns:a16="http://schemas.microsoft.com/office/drawing/2014/main" id="{2CB980B1-9700-8792-E82A-F254CDDD0B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08827" y="4410194"/>
            <a:ext cx="394706" cy="359434"/>
          </a:xfrm>
          <a:prstGeom prst="rect">
            <a:avLst/>
          </a:prstGeom>
        </p:spPr>
      </p:pic>
      <p:pic>
        <p:nvPicPr>
          <p:cNvPr id="20" name="Afbeelding 19" descr="Flammable logo Images - Free Download on Magnific (formerly Freepik)">
            <a:extLst>
              <a:ext uri="{FF2B5EF4-FFF2-40B4-BE49-F238E27FC236}">
                <a16:creationId xmlns:a16="http://schemas.microsoft.com/office/drawing/2014/main" id="{A45A8ED2-CB35-8356-AEF3-87C59CFCDB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78201" y="4965327"/>
            <a:ext cx="457272" cy="457272"/>
          </a:xfrm>
          <a:prstGeom prst="rect">
            <a:avLst/>
          </a:prstGeom>
        </p:spPr>
      </p:pic>
      <p:pic>
        <p:nvPicPr>
          <p:cNvPr id="36" name="Afbeelding 35">
            <a:extLst>
              <a:ext uri="{FF2B5EF4-FFF2-40B4-BE49-F238E27FC236}">
                <a16:creationId xmlns:a16="http://schemas.microsoft.com/office/drawing/2014/main" id="{00404882-20E4-91A9-C16D-A22ADED3D19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pic>
        <p:nvPicPr>
          <p:cNvPr id="38" name="Afbeelding 37" descr="JLG 2646ES hoogwerker kopen | Schaarhoogwerker">
            <a:extLst>
              <a:ext uri="{FF2B5EF4-FFF2-40B4-BE49-F238E27FC236}">
                <a16:creationId xmlns:a16="http://schemas.microsoft.com/office/drawing/2014/main" id="{9E6405D5-1088-345E-091E-B6702B4BD808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23894" r="27562"/>
          <a:stretch>
            <a:fillRect/>
          </a:stretch>
        </p:blipFill>
        <p:spPr>
          <a:xfrm>
            <a:off x="3700707" y="2639529"/>
            <a:ext cx="727380" cy="1123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775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79AAB2-F9ED-4AFC-E99C-94A3D1CE35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B5EA534F-87EE-0310-924B-0136BB72AF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45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AFB39E9E-86AF-C157-A4AB-86665107FB4D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5E6461B5-E9A9-3E12-DD85-FC308F1BC273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8048B743-88BA-87E2-4FF6-553951C70D8A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9D181066-C17F-F7EB-E8D4-71A4A7375049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AC08F75B-F79B-DA03-580B-0D49D1119843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BDAD98DF-7DD6-19BD-6B17-FDABCD2135B0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12501375-F2C5-D591-5CFC-DFE65C35688F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B9CCE6D3-4352-EE6A-AFA7-57D03CA85FEC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5386D07D-E22B-CFB0-6E57-A91BD2A7DFB2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8076B33A-0533-E1A5-4FAE-B4CA721DA91D}"/>
              </a:ext>
            </a:extLst>
          </p:cNvPr>
          <p:cNvSpPr txBox="1"/>
          <p:nvPr/>
        </p:nvSpPr>
        <p:spPr>
          <a:xfrm>
            <a:off x="648930" y="352608"/>
            <a:ext cx="9079270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Document and manage your savings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cap="all" dirty="0">
                <a:solidFill>
                  <a:srgbClr val="009982"/>
                </a:solidFill>
                <a:latin typeface="Arial" panose="020B0604020202020204" pitchFamily="34" charset="0"/>
              </a:rPr>
              <a:t>Efficient energy management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46" name="Afbeelding 45" descr="What is … ISO 50001? - EnExpert">
            <a:extLst>
              <a:ext uri="{FF2B5EF4-FFF2-40B4-BE49-F238E27FC236}">
                <a16:creationId xmlns:a16="http://schemas.microsoft.com/office/drawing/2014/main" id="{BA136589-BA76-F1BC-9FA5-CC7FC5518D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8938" y="2082106"/>
            <a:ext cx="3339352" cy="3130642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3A1A397C-A979-2ED3-5004-9D573B7D5A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5D1E4C15-36DE-8C64-023C-FE563E47B475}"/>
              </a:ext>
            </a:extLst>
          </p:cNvPr>
          <p:cNvSpPr txBox="1"/>
          <p:nvPr/>
        </p:nvSpPr>
        <p:spPr>
          <a:xfrm>
            <a:off x="5259508" y="2075704"/>
            <a:ext cx="609711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b="1" dirty="0">
                <a:solidFill>
                  <a:srgbClr val="00C4A8"/>
                </a:solidFill>
              </a:rPr>
              <a:t>Track energy savings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GB" sz="2800" b="1" noProof="0" dirty="0">
              <a:solidFill>
                <a:srgbClr val="00C4A8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b="1" noProof="0" dirty="0">
                <a:solidFill>
                  <a:srgbClr val="00C4A8"/>
                </a:solidFill>
              </a:rPr>
              <a:t>Calculate CO2 savings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GB" sz="2800" b="1" dirty="0">
              <a:solidFill>
                <a:srgbClr val="00C4A8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b="1" noProof="0" dirty="0">
                <a:solidFill>
                  <a:srgbClr val="00C4A8"/>
                </a:solidFill>
              </a:rPr>
              <a:t>Optimise energy use</a:t>
            </a:r>
          </a:p>
        </p:txBody>
      </p:sp>
      <p:pic>
        <p:nvPicPr>
          <p:cNvPr id="5" name="Picture 2077">
            <a:extLst>
              <a:ext uri="{FF2B5EF4-FFF2-40B4-BE49-F238E27FC236}">
                <a16:creationId xmlns:a16="http://schemas.microsoft.com/office/drawing/2014/main" id="{0B517FF7-5DEA-4C09-F829-7743087510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14865" y="5339180"/>
            <a:ext cx="1415756" cy="123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59119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57EC9B-2262-0231-B9C6-4DF8AC0EBA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0D86473E-2204-2592-759F-B9A49AEA50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t>46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27B16207-F294-8FF2-8CF7-EB385EE3F7F5}"/>
              </a:ext>
            </a:extLst>
          </p:cNvPr>
          <p:cNvGrpSpPr/>
          <p:nvPr/>
        </p:nvGrpSpPr>
        <p:grpSpPr>
          <a:xfrm>
            <a:off x="6667819" y="2597885"/>
            <a:ext cx="612362" cy="642824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836D5EF4-A26F-8391-9B9D-A10C7CD0EE53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2D2B2B0F-36E3-A33C-5596-533EF68F5564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06AC2C29-D865-4C0C-A925-D9CF5F8C8619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48AA751A-EA70-721D-EB53-A56CAC31C1E6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169C0300-E359-11C1-AA30-C0544386B375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566EF061-BD03-0D59-47D1-BC7C46CA74C0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FC6D4F36-C986-9153-4E5F-A601D3751A23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A707D503-0504-019C-77E4-2C2B3E8A881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8B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F684A1F-1C4C-0B15-305C-E88CB5FEAD35}"/>
              </a:ext>
            </a:extLst>
          </p:cNvPr>
          <p:cNvSpPr/>
          <p:nvPr/>
        </p:nvSpPr>
        <p:spPr>
          <a:xfrm>
            <a:off x="309033" y="224366"/>
            <a:ext cx="11607801" cy="6392333"/>
          </a:xfrm>
          <a:prstGeom prst="roundRect">
            <a:avLst/>
          </a:prstGeom>
          <a:solidFill>
            <a:srgbClr val="00C4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1E3818F-FD48-65D1-A1E4-3B4D917B6D93}"/>
              </a:ext>
            </a:extLst>
          </p:cNvPr>
          <p:cNvSpPr txBox="1"/>
          <p:nvPr/>
        </p:nvSpPr>
        <p:spPr>
          <a:xfrm>
            <a:off x="610675" y="1457279"/>
            <a:ext cx="10651374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ts val="3600"/>
              </a:lnSpc>
              <a:buClr>
                <a:schemeClr val="bg1">
                  <a:lumMod val="95000"/>
                </a:schemeClr>
              </a:buClr>
            </a:pPr>
            <a:endParaRPr lang="en-GB" sz="2800" b="1" noProof="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lvl="1">
              <a:lnSpc>
                <a:spcPts val="3600"/>
              </a:lnSpc>
              <a:buClr>
                <a:schemeClr val="bg1">
                  <a:lumMod val="95000"/>
                </a:schemeClr>
              </a:buClr>
            </a:pPr>
            <a:endParaRPr lang="en-GB" sz="2800" b="1" noProof="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indent="0">
              <a:buNone/>
            </a:pPr>
            <a:endParaRPr lang="en-GB" sz="200" b="1" noProof="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200DD2-28BE-7BB4-2C69-CCBCA0DEC851}"/>
              </a:ext>
            </a:extLst>
          </p:cNvPr>
          <p:cNvSpPr txBox="1"/>
          <p:nvPr/>
        </p:nvSpPr>
        <p:spPr>
          <a:xfrm>
            <a:off x="1089466" y="581774"/>
            <a:ext cx="10452096" cy="58703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chemeClr val="bg1">
                  <a:lumMod val="95000"/>
                </a:schemeClr>
              </a:buClr>
            </a:pPr>
            <a:r>
              <a:rPr lang="en-GB" sz="3000" b="1" u="sng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AGENDA</a:t>
            </a:r>
          </a:p>
          <a:p>
            <a:pPr>
              <a:lnSpc>
                <a:spcPct val="150000"/>
              </a:lnSpc>
              <a:buClr>
                <a:schemeClr val="bg1">
                  <a:lumMod val="95000"/>
                </a:schemeClr>
              </a:buClr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LEAK MANAGEMENT to reduce your energy costs</a:t>
            </a:r>
          </a:p>
          <a:p>
            <a:pPr>
              <a:lnSpc>
                <a:spcPct val="150000"/>
              </a:lnSpc>
              <a:buClr>
                <a:schemeClr val="bg1">
                  <a:lumMod val="95000"/>
                </a:schemeClr>
              </a:buClr>
            </a:pPr>
            <a:endParaRPr lang="en-GB" sz="2800" b="1" cap="all" noProof="0" dirty="0">
              <a:solidFill>
                <a:schemeClr val="bg1"/>
              </a:solidFill>
              <a:latin typeface="Arial" panose="020B0604020202020204" pitchFamily="34" charset="0"/>
              <a:ea typeface="Lato" panose="020F0502020204030203" pitchFamily="34" charset="0"/>
              <a:cs typeface="Arial" panose="020B0604020202020204" pitchFamily="34" charset="0"/>
            </a:endParaRP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introduction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Why start finding leaks?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How to find leaks?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Document and manage your savings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r>
              <a:rPr lang="en-GB" sz="2800" b="1" cap="all" noProof="0" dirty="0">
                <a:solidFill>
                  <a:schemeClr val="bg1"/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Insights in leak and energy management</a:t>
            </a:r>
          </a:p>
          <a:p>
            <a:pPr marL="514350" indent="-514350">
              <a:lnSpc>
                <a:spcPct val="150000"/>
              </a:lnSpc>
              <a:buClr>
                <a:schemeClr val="bg1">
                  <a:lumMod val="95000"/>
                </a:schemeClr>
              </a:buClr>
              <a:buFont typeface="+mj-lt"/>
              <a:buAutoNum type="arabicPeriod"/>
            </a:pPr>
            <a:endParaRPr lang="en-GB" sz="2800" b="1" cap="all" noProof="0" dirty="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679F02B8-FE8A-C001-0F4D-52B68CD20C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3578" y="296135"/>
            <a:ext cx="2556500" cy="72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51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82"/>
    </mc:Choice>
    <mc:Fallback xmlns="">
      <p:transition spd="slow" advTm="215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indefinite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AB9C6-A1AD-238E-10B7-E362B10163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Foliennummernplatzhalter 2047">
            <a:extLst>
              <a:ext uri="{FF2B5EF4-FFF2-40B4-BE49-F238E27FC236}">
                <a16:creationId xmlns:a16="http://schemas.microsoft.com/office/drawing/2014/main" id="{5FC8676B-20D2-5858-B3EB-80535E3C7D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47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01AFC033-9215-FD1D-A7EF-88F9E37808AB}"/>
              </a:ext>
            </a:extLst>
          </p:cNvPr>
          <p:cNvGrpSpPr/>
          <p:nvPr/>
        </p:nvGrpSpPr>
        <p:grpSpPr>
          <a:xfrm>
            <a:off x="6667819" y="2597896"/>
            <a:ext cx="612362" cy="642826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2F019DBE-BC6B-CCB8-2E69-85573024E087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397394D0-FDF7-5341-36C0-56402DE83A09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A0475491-FFCE-81D1-BD1A-F10B5C89DF82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FA8D7FFE-3993-B5C6-833B-C14B1E5E35B0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C177DF2B-D2CE-834E-9980-065D2BC7E4E0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9CB32B32-FD7F-A266-34C6-6D82AB529E46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79530E42-8533-2744-7C15-144F97352974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164BB1FC-BAE2-0767-03F8-B450AC424257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8">
            <a:extLst>
              <a:ext uri="{FF2B5EF4-FFF2-40B4-BE49-F238E27FC236}">
                <a16:creationId xmlns:a16="http://schemas.microsoft.com/office/drawing/2014/main" id="{D3DA1893-EF88-DA87-23E7-D3A23DB173F0}"/>
              </a:ext>
            </a:extLst>
          </p:cNvPr>
          <p:cNvSpPr txBox="1"/>
          <p:nvPr/>
        </p:nvSpPr>
        <p:spPr>
          <a:xfrm>
            <a:off x="648930" y="352608"/>
            <a:ext cx="7923569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More insights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all" spc="0" normalizeH="0" dirty="0">
                <a:ln>
                  <a:noFill/>
                </a:ln>
                <a:solidFill>
                  <a:srgbClr val="00998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Insights in compressed air management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857CDE55-98B2-B562-59B9-0A88C3178C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sp>
        <p:nvSpPr>
          <p:cNvPr id="9" name="Rectangle 7">
            <a:extLst>
              <a:ext uri="{FF2B5EF4-FFF2-40B4-BE49-F238E27FC236}">
                <a16:creationId xmlns:a16="http://schemas.microsoft.com/office/drawing/2014/main" id="{2C899FAE-6D61-2912-2460-FB0A61E17067}"/>
              </a:ext>
            </a:extLst>
          </p:cNvPr>
          <p:cNvSpPr/>
          <p:nvPr/>
        </p:nvSpPr>
        <p:spPr>
          <a:xfrm>
            <a:off x="1361544" y="4538591"/>
            <a:ext cx="1914476" cy="221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10" name="Arrow: Right 18">
            <a:extLst>
              <a:ext uri="{FF2B5EF4-FFF2-40B4-BE49-F238E27FC236}">
                <a16:creationId xmlns:a16="http://schemas.microsoft.com/office/drawing/2014/main" id="{22049CBC-B35B-D40F-C855-8B4AC6151733}"/>
              </a:ext>
            </a:extLst>
          </p:cNvPr>
          <p:cNvSpPr/>
          <p:nvPr/>
        </p:nvSpPr>
        <p:spPr>
          <a:xfrm>
            <a:off x="3425829" y="4847304"/>
            <a:ext cx="5552024" cy="1243108"/>
          </a:xfrm>
          <a:prstGeom prst="rightArrow">
            <a:avLst>
              <a:gd name="adj1" fmla="val 50000"/>
              <a:gd name="adj2" fmla="val 72744"/>
            </a:avLst>
          </a:prstGeom>
          <a:solidFill>
            <a:srgbClr val="058B7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srgbClr val="009982"/>
              </a:solidFill>
            </a:endParaRPr>
          </a:p>
        </p:txBody>
      </p:sp>
      <p:sp>
        <p:nvSpPr>
          <p:cNvPr id="11" name="Arrow: Bent 30">
            <a:extLst>
              <a:ext uri="{FF2B5EF4-FFF2-40B4-BE49-F238E27FC236}">
                <a16:creationId xmlns:a16="http://schemas.microsoft.com/office/drawing/2014/main" id="{244A9E72-1975-AA52-DCC8-BAA61117C997}"/>
              </a:ext>
            </a:extLst>
          </p:cNvPr>
          <p:cNvSpPr/>
          <p:nvPr/>
        </p:nvSpPr>
        <p:spPr>
          <a:xfrm rot="5400000" flipH="1">
            <a:off x="4887154" y="2304691"/>
            <a:ext cx="1484304" cy="4216950"/>
          </a:xfrm>
          <a:prstGeom prst="bentArrow">
            <a:avLst>
              <a:gd name="adj1" fmla="val 9181"/>
              <a:gd name="adj2" fmla="val 17514"/>
              <a:gd name="adj3" fmla="val 25000"/>
              <a:gd name="adj4" fmla="val 43750"/>
            </a:avLst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schemeClr val="tx1"/>
              </a:solidFill>
            </a:endParaRPr>
          </a:p>
        </p:txBody>
      </p:sp>
      <p:sp>
        <p:nvSpPr>
          <p:cNvPr id="12" name="Arrow: Bent 32">
            <a:extLst>
              <a:ext uri="{FF2B5EF4-FFF2-40B4-BE49-F238E27FC236}">
                <a16:creationId xmlns:a16="http://schemas.microsoft.com/office/drawing/2014/main" id="{99842E90-F57F-6784-05A8-DE4869AFBA17}"/>
              </a:ext>
            </a:extLst>
          </p:cNvPr>
          <p:cNvSpPr/>
          <p:nvPr/>
        </p:nvSpPr>
        <p:spPr>
          <a:xfrm rot="5400000" flipH="1">
            <a:off x="3802003" y="3362981"/>
            <a:ext cx="1352130" cy="1914474"/>
          </a:xfrm>
          <a:prstGeom prst="bentArrow">
            <a:avLst>
              <a:gd name="adj1" fmla="val 4245"/>
              <a:gd name="adj2" fmla="val 11344"/>
              <a:gd name="adj3" fmla="val 25000"/>
              <a:gd name="adj4" fmla="val 43750"/>
            </a:avLst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schemeClr val="tx1"/>
              </a:solidFill>
            </a:endParaRPr>
          </a:p>
        </p:txBody>
      </p:sp>
      <p:sp>
        <p:nvSpPr>
          <p:cNvPr id="13" name="TextBox 33">
            <a:extLst>
              <a:ext uri="{FF2B5EF4-FFF2-40B4-BE49-F238E27FC236}">
                <a16:creationId xmlns:a16="http://schemas.microsoft.com/office/drawing/2014/main" id="{C31BB4B4-506A-A319-7939-9F4B16F774C8}"/>
              </a:ext>
            </a:extLst>
          </p:cNvPr>
          <p:cNvSpPr txBox="1"/>
          <p:nvPr/>
        </p:nvSpPr>
        <p:spPr>
          <a:xfrm>
            <a:off x="4046309" y="5207248"/>
            <a:ext cx="3361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noProof="0" dirty="0">
                <a:solidFill>
                  <a:schemeClr val="bg1"/>
                </a:solidFill>
              </a:rPr>
              <a:t>Effective use ± 80%</a:t>
            </a:r>
          </a:p>
        </p:txBody>
      </p:sp>
      <p:sp>
        <p:nvSpPr>
          <p:cNvPr id="14" name="TextBox 34">
            <a:extLst>
              <a:ext uri="{FF2B5EF4-FFF2-40B4-BE49-F238E27FC236}">
                <a16:creationId xmlns:a16="http://schemas.microsoft.com/office/drawing/2014/main" id="{022D17BB-D6CF-C64F-5CE1-3C4FEEF01DBF}"/>
              </a:ext>
            </a:extLst>
          </p:cNvPr>
          <p:cNvSpPr txBox="1"/>
          <p:nvPr/>
        </p:nvSpPr>
        <p:spPr>
          <a:xfrm>
            <a:off x="6773660" y="3292099"/>
            <a:ext cx="264126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noProof="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Leaks </a:t>
            </a:r>
            <a:r>
              <a:rPr lang="en-GB" sz="2000" noProof="0" dirty="0">
                <a:solidFill>
                  <a:schemeClr val="bg2">
                    <a:lumMod val="50000"/>
                  </a:schemeClr>
                </a:solidFill>
              </a:rPr>
              <a:t>± </a:t>
            </a:r>
            <a:r>
              <a:rPr lang="en-GB" sz="2000" b="1" noProof="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15%</a:t>
            </a:r>
            <a:endParaRPr lang="en-GB" sz="2000" noProof="0" dirty="0">
              <a:latin typeface="+mj-lt"/>
            </a:endParaRPr>
          </a:p>
        </p:txBody>
      </p:sp>
      <p:sp>
        <p:nvSpPr>
          <p:cNvPr id="16" name="TextBox 42">
            <a:extLst>
              <a:ext uri="{FF2B5EF4-FFF2-40B4-BE49-F238E27FC236}">
                <a16:creationId xmlns:a16="http://schemas.microsoft.com/office/drawing/2014/main" id="{2EA2A0D6-0EAA-2070-79E4-2B5D84212D63}"/>
              </a:ext>
            </a:extLst>
          </p:cNvPr>
          <p:cNvSpPr txBox="1"/>
          <p:nvPr/>
        </p:nvSpPr>
        <p:spPr>
          <a:xfrm>
            <a:off x="4478068" y="3275717"/>
            <a:ext cx="258427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noProof="0" dirty="0">
                <a:solidFill>
                  <a:schemeClr val="bg1">
                    <a:lumMod val="50000"/>
                  </a:schemeClr>
                </a:solidFill>
                <a:latin typeface="Lato" panose="020F0502020204030203" pitchFamily="34" charset="0"/>
              </a:rPr>
              <a:t>Inefficiencies</a:t>
            </a:r>
          </a:p>
        </p:txBody>
      </p:sp>
      <p:pic>
        <p:nvPicPr>
          <p:cNvPr id="17" name="Afbeelding 16">
            <a:extLst>
              <a:ext uri="{FF2B5EF4-FFF2-40B4-BE49-F238E27FC236}">
                <a16:creationId xmlns:a16="http://schemas.microsoft.com/office/drawing/2014/main" id="{0C7DD21E-4D03-B9E2-DBB9-C9A35BC8A92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940" r="5681"/>
          <a:stretch>
            <a:fillRect/>
          </a:stretch>
        </p:blipFill>
        <p:spPr>
          <a:xfrm>
            <a:off x="658847" y="3793131"/>
            <a:ext cx="2861984" cy="2456524"/>
          </a:xfrm>
          <a:prstGeom prst="rect">
            <a:avLst/>
          </a:prstGeom>
        </p:spPr>
      </p:pic>
      <p:pic>
        <p:nvPicPr>
          <p:cNvPr id="18" name="Afbeelding 17" descr="Flow Meter for Flow Measurement in Compressed Air And Gases | CS INSTRUMENTS">
            <a:extLst>
              <a:ext uri="{FF2B5EF4-FFF2-40B4-BE49-F238E27FC236}">
                <a16:creationId xmlns:a16="http://schemas.microsoft.com/office/drawing/2014/main" id="{379F5084-344E-1459-CD20-9F0E87AE25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46318" y="2666435"/>
            <a:ext cx="4106214" cy="2874350"/>
          </a:xfrm>
          <a:prstGeom prst="rect">
            <a:avLst/>
          </a:prstGeom>
        </p:spPr>
      </p:pic>
      <p:sp>
        <p:nvSpPr>
          <p:cNvPr id="19" name="TextBox 37">
            <a:extLst>
              <a:ext uri="{FF2B5EF4-FFF2-40B4-BE49-F238E27FC236}">
                <a16:creationId xmlns:a16="http://schemas.microsoft.com/office/drawing/2014/main" id="{C3484189-45EF-4BF4-E65D-ED8261A82280}"/>
              </a:ext>
            </a:extLst>
          </p:cNvPr>
          <p:cNvSpPr txBox="1"/>
          <p:nvPr/>
        </p:nvSpPr>
        <p:spPr>
          <a:xfrm>
            <a:off x="9422802" y="4103091"/>
            <a:ext cx="266072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noProof="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Potential savings</a:t>
            </a:r>
          </a:p>
        </p:txBody>
      </p:sp>
      <p:sp>
        <p:nvSpPr>
          <p:cNvPr id="20" name="Right Brace 38">
            <a:extLst>
              <a:ext uri="{FF2B5EF4-FFF2-40B4-BE49-F238E27FC236}">
                <a16:creationId xmlns:a16="http://schemas.microsoft.com/office/drawing/2014/main" id="{9CD91AF2-FF68-62F0-EC1B-E8669688D802}"/>
              </a:ext>
            </a:extLst>
          </p:cNvPr>
          <p:cNvSpPr/>
          <p:nvPr/>
        </p:nvSpPr>
        <p:spPr>
          <a:xfrm>
            <a:off x="9099316" y="3484705"/>
            <a:ext cx="483438" cy="1636882"/>
          </a:xfrm>
          <a:prstGeom prst="rightBrace">
            <a:avLst>
              <a:gd name="adj1" fmla="val 42484"/>
              <a:gd name="adj2" fmla="val 50000"/>
            </a:avLst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grpSp>
        <p:nvGrpSpPr>
          <p:cNvPr id="22" name="Group 8">
            <a:extLst>
              <a:ext uri="{FF2B5EF4-FFF2-40B4-BE49-F238E27FC236}">
                <a16:creationId xmlns:a16="http://schemas.microsoft.com/office/drawing/2014/main" id="{FFEBBB89-9827-3D82-486B-9562CABED0C7}"/>
              </a:ext>
            </a:extLst>
          </p:cNvPr>
          <p:cNvGrpSpPr/>
          <p:nvPr/>
        </p:nvGrpSpPr>
        <p:grpSpPr>
          <a:xfrm>
            <a:off x="8994966" y="1340380"/>
            <a:ext cx="2622020" cy="1843479"/>
            <a:chOff x="1979614" y="1651000"/>
            <a:chExt cx="5377755" cy="4352925"/>
          </a:xfrm>
        </p:grpSpPr>
        <p:pic>
          <p:nvPicPr>
            <p:cNvPr id="32" name="Picture 3">
              <a:extLst>
                <a:ext uri="{FF2B5EF4-FFF2-40B4-BE49-F238E27FC236}">
                  <a16:creationId xmlns:a16="http://schemas.microsoft.com/office/drawing/2014/main" id="{80B41FE5-3A07-8477-8C41-14FB1DEC593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979614" y="1651000"/>
              <a:ext cx="5169733" cy="4352925"/>
            </a:xfrm>
            <a:prstGeom prst="rect">
              <a:avLst/>
            </a:prstGeom>
          </p:spPr>
        </p:pic>
        <p:pic>
          <p:nvPicPr>
            <p:cNvPr id="33" name="Picture 4">
              <a:extLst>
                <a:ext uri="{FF2B5EF4-FFF2-40B4-BE49-F238E27FC236}">
                  <a16:creationId xmlns:a16="http://schemas.microsoft.com/office/drawing/2014/main" id="{DCCA51C7-FBBB-9DF3-E7E0-87353FE617E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810376" y="2146300"/>
              <a:ext cx="546993" cy="18923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3172853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8A420D-9C10-3B20-8359-DC4D11C93A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low meter - VA 550 | Contact CS Instruments GmbH &amp; Co. KG">
            <a:extLst>
              <a:ext uri="{FF2B5EF4-FFF2-40B4-BE49-F238E27FC236}">
                <a16:creationId xmlns:a16="http://schemas.microsoft.com/office/drawing/2014/main" id="{E555F2FA-0B35-98F9-EBDF-8092304F38C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7417" r="35766"/>
          <a:stretch>
            <a:fillRect/>
          </a:stretch>
        </p:blipFill>
        <p:spPr>
          <a:xfrm>
            <a:off x="7848290" y="769994"/>
            <a:ext cx="802101" cy="2243215"/>
          </a:xfrm>
          <a:prstGeom prst="rect">
            <a:avLst/>
          </a:prstGeom>
        </p:spPr>
      </p:pic>
      <p:grpSp>
        <p:nvGrpSpPr>
          <p:cNvPr id="2061" name="Group 2075">
            <a:extLst>
              <a:ext uri="{FF2B5EF4-FFF2-40B4-BE49-F238E27FC236}">
                <a16:creationId xmlns:a16="http://schemas.microsoft.com/office/drawing/2014/main" id="{D8A7FD4F-267C-0DC8-15ED-7FAC6D8DFED8}"/>
              </a:ext>
            </a:extLst>
          </p:cNvPr>
          <p:cNvGrpSpPr/>
          <p:nvPr/>
        </p:nvGrpSpPr>
        <p:grpSpPr>
          <a:xfrm>
            <a:off x="6373485" y="2490197"/>
            <a:ext cx="743133" cy="2158425"/>
            <a:chOff x="6387509" y="1244996"/>
            <a:chExt cx="1176921" cy="3610490"/>
          </a:xfrm>
        </p:grpSpPr>
        <p:grpSp>
          <p:nvGrpSpPr>
            <p:cNvPr id="2062" name="Group 2076">
              <a:extLst>
                <a:ext uri="{FF2B5EF4-FFF2-40B4-BE49-F238E27FC236}">
                  <a16:creationId xmlns:a16="http://schemas.microsoft.com/office/drawing/2014/main" id="{CEE54C84-D8F0-0D14-2997-4D0B777E74E6}"/>
                </a:ext>
              </a:extLst>
            </p:cNvPr>
            <p:cNvGrpSpPr/>
            <p:nvPr/>
          </p:nvGrpSpPr>
          <p:grpSpPr>
            <a:xfrm>
              <a:off x="6387509" y="1244996"/>
              <a:ext cx="1176921" cy="3610490"/>
              <a:chOff x="6387509" y="1244996"/>
              <a:chExt cx="1176921" cy="3610490"/>
            </a:xfrm>
          </p:grpSpPr>
          <p:pic>
            <p:nvPicPr>
              <p:cNvPr id="2093" name="Picture 2090">
                <a:extLst>
                  <a:ext uri="{FF2B5EF4-FFF2-40B4-BE49-F238E27FC236}">
                    <a16:creationId xmlns:a16="http://schemas.microsoft.com/office/drawing/2014/main" id="{A7DC923A-A026-4E89-C009-3AACC51EFF2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6387509" y="2283891"/>
                <a:ext cx="1176921" cy="2571595"/>
              </a:xfrm>
              <a:prstGeom prst="rect">
                <a:avLst/>
              </a:prstGeom>
            </p:spPr>
          </p:pic>
          <p:pic>
            <p:nvPicPr>
              <p:cNvPr id="2094" name="Picture 4">
                <a:extLst>
                  <a:ext uri="{FF2B5EF4-FFF2-40B4-BE49-F238E27FC236}">
                    <a16:creationId xmlns:a16="http://schemas.microsoft.com/office/drawing/2014/main" id="{727C6E52-03A7-39A1-3D0A-9B22861438A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6559804" y="1244996"/>
                <a:ext cx="999392" cy="105348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063" name="Group 2077">
              <a:extLst>
                <a:ext uri="{FF2B5EF4-FFF2-40B4-BE49-F238E27FC236}">
                  <a16:creationId xmlns:a16="http://schemas.microsoft.com/office/drawing/2014/main" id="{93711B52-AA0B-6122-665A-89C2A49D0CA5}"/>
                </a:ext>
              </a:extLst>
            </p:cNvPr>
            <p:cNvGrpSpPr/>
            <p:nvPr/>
          </p:nvGrpSpPr>
          <p:grpSpPr>
            <a:xfrm>
              <a:off x="6786719" y="1846759"/>
              <a:ext cx="398097" cy="413594"/>
              <a:chOff x="3665648" y="1637165"/>
              <a:chExt cx="430955" cy="434868"/>
            </a:xfrm>
          </p:grpSpPr>
          <p:pic>
            <p:nvPicPr>
              <p:cNvPr id="2073" name="Picture 2081">
                <a:extLst>
                  <a:ext uri="{FF2B5EF4-FFF2-40B4-BE49-F238E27FC236}">
                    <a16:creationId xmlns:a16="http://schemas.microsoft.com/office/drawing/2014/main" id="{70E862A7-9F6C-CD9C-147D-9A37334DA1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743325" y="1699380"/>
                <a:ext cx="279400" cy="266776"/>
              </a:xfrm>
              <a:prstGeom prst="rect">
                <a:avLst/>
              </a:prstGeom>
            </p:spPr>
          </p:pic>
          <p:grpSp>
            <p:nvGrpSpPr>
              <p:cNvPr id="2074" name="Group 2085">
                <a:extLst>
                  <a:ext uri="{FF2B5EF4-FFF2-40B4-BE49-F238E27FC236}">
                    <a16:creationId xmlns:a16="http://schemas.microsoft.com/office/drawing/2014/main" id="{F1A07316-2ED2-E4B5-DDF7-0C088E280212}"/>
                  </a:ext>
                </a:extLst>
              </p:cNvPr>
              <p:cNvGrpSpPr/>
              <p:nvPr/>
            </p:nvGrpSpPr>
            <p:grpSpPr>
              <a:xfrm>
                <a:off x="3665648" y="1637165"/>
                <a:ext cx="430955" cy="434868"/>
                <a:chOff x="3989630" y="4688328"/>
                <a:chExt cx="466987" cy="443689"/>
              </a:xfrm>
            </p:grpSpPr>
            <p:pic>
              <p:nvPicPr>
                <p:cNvPr id="2075" name="Picture 4">
                  <a:extLst>
                    <a:ext uri="{FF2B5EF4-FFF2-40B4-BE49-F238E27FC236}">
                      <a16:creationId xmlns:a16="http://schemas.microsoft.com/office/drawing/2014/main" id="{C6594116-16C8-72A2-A598-4636DDE55766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 bwMode="auto">
                <a:xfrm>
                  <a:off x="4025176" y="4688328"/>
                  <a:ext cx="395897" cy="34006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2081" name="Picture 4">
                  <a:extLst>
                    <a:ext uri="{FF2B5EF4-FFF2-40B4-BE49-F238E27FC236}">
                      <a16:creationId xmlns:a16="http://schemas.microsoft.com/office/drawing/2014/main" id="{360B1E35-E6E3-2CEE-A5B5-8930D1FF05C5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8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 bwMode="auto">
                <a:xfrm>
                  <a:off x="3989630" y="4920759"/>
                  <a:ext cx="466987" cy="21125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</p:grp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39578985-BCCB-72C7-5E25-48DFD1A6F78C}"/>
              </a:ext>
            </a:extLst>
          </p:cNvPr>
          <p:cNvGrpSpPr/>
          <p:nvPr/>
        </p:nvGrpSpPr>
        <p:grpSpPr>
          <a:xfrm>
            <a:off x="6667819" y="2597885"/>
            <a:ext cx="612362" cy="642824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B3F51240-C68F-2BEB-CD7B-B37ACDDC32DE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28E6F5DB-2F72-D239-2D1D-2DA0B1E3F76F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5BA48147-7963-C687-8125-46EF6B3AC726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9D23E60E-6930-4275-DFA1-BA2F257E6780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A997873D-CD62-3E76-FF89-0B650D1DDFBE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A6E009D6-6ABF-BAC7-0258-D8C959847628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41792654-D6A5-35C7-C9C9-9D629587EDB9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64E50786-6641-D802-D864-42F41282F41B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2066" name="Picture 2065">
            <a:extLst>
              <a:ext uri="{FF2B5EF4-FFF2-40B4-BE49-F238E27FC236}">
                <a16:creationId xmlns:a16="http://schemas.microsoft.com/office/drawing/2014/main" id="{A55F0639-9411-ACF4-F0F8-015DF55642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3148" y="3635791"/>
            <a:ext cx="1243549" cy="1108381"/>
          </a:xfrm>
          <a:prstGeom prst="rect">
            <a:avLst/>
          </a:prstGeom>
        </p:spPr>
      </p:pic>
      <p:cxnSp>
        <p:nvCxnSpPr>
          <p:cNvPr id="2079" name="Straight Arrow Connector 2078">
            <a:extLst>
              <a:ext uri="{FF2B5EF4-FFF2-40B4-BE49-F238E27FC236}">
                <a16:creationId xmlns:a16="http://schemas.microsoft.com/office/drawing/2014/main" id="{711650E7-B09E-122C-939F-F00F035C1505}"/>
              </a:ext>
            </a:extLst>
          </p:cNvPr>
          <p:cNvCxnSpPr>
            <a:cxnSpLocks/>
          </p:cNvCxnSpPr>
          <p:nvPr/>
        </p:nvCxnSpPr>
        <p:spPr>
          <a:xfrm>
            <a:off x="4993481" y="4563567"/>
            <a:ext cx="2252016" cy="7098"/>
          </a:xfrm>
          <a:prstGeom prst="straightConnector1">
            <a:avLst/>
          </a:prstGeom>
          <a:ln w="57150">
            <a:solidFill>
              <a:srgbClr val="058B7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3" name="Straight Arrow Connector 2082">
            <a:extLst>
              <a:ext uri="{FF2B5EF4-FFF2-40B4-BE49-F238E27FC236}">
                <a16:creationId xmlns:a16="http://schemas.microsoft.com/office/drawing/2014/main" id="{AA782AD6-F46C-7C91-C714-F08232E8765A}"/>
              </a:ext>
            </a:extLst>
          </p:cNvPr>
          <p:cNvCxnSpPr>
            <a:cxnSpLocks/>
          </p:cNvCxnSpPr>
          <p:nvPr/>
        </p:nvCxnSpPr>
        <p:spPr>
          <a:xfrm>
            <a:off x="1569557" y="4253857"/>
            <a:ext cx="1371338" cy="0"/>
          </a:xfrm>
          <a:prstGeom prst="straightConnector1">
            <a:avLst/>
          </a:prstGeom>
          <a:ln w="76200">
            <a:solidFill>
              <a:srgbClr val="058B73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4" name="Straight Arrow Connector 2083">
            <a:extLst>
              <a:ext uri="{FF2B5EF4-FFF2-40B4-BE49-F238E27FC236}">
                <a16:creationId xmlns:a16="http://schemas.microsoft.com/office/drawing/2014/main" id="{12BD25E1-A78D-5B79-E311-CCCC07E3B426}"/>
              </a:ext>
            </a:extLst>
          </p:cNvPr>
          <p:cNvCxnSpPr>
            <a:cxnSpLocks/>
          </p:cNvCxnSpPr>
          <p:nvPr/>
        </p:nvCxnSpPr>
        <p:spPr>
          <a:xfrm>
            <a:off x="1464540" y="2740703"/>
            <a:ext cx="1496745" cy="0"/>
          </a:xfrm>
          <a:prstGeom prst="straightConnector1">
            <a:avLst/>
          </a:prstGeom>
          <a:ln w="76200">
            <a:solidFill>
              <a:srgbClr val="058B73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5" name="Straight Arrow Connector 2084">
            <a:extLst>
              <a:ext uri="{FF2B5EF4-FFF2-40B4-BE49-F238E27FC236}">
                <a16:creationId xmlns:a16="http://schemas.microsoft.com/office/drawing/2014/main" id="{2685B6DA-EC8E-9088-F366-46DCE53B874F}"/>
              </a:ext>
            </a:extLst>
          </p:cNvPr>
          <p:cNvCxnSpPr>
            <a:cxnSpLocks/>
          </p:cNvCxnSpPr>
          <p:nvPr/>
        </p:nvCxnSpPr>
        <p:spPr>
          <a:xfrm>
            <a:off x="2961285" y="2705248"/>
            <a:ext cx="0" cy="3230393"/>
          </a:xfrm>
          <a:prstGeom prst="straightConnector1">
            <a:avLst/>
          </a:prstGeom>
          <a:ln w="76200">
            <a:solidFill>
              <a:srgbClr val="058B73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Group 21">
            <a:extLst>
              <a:ext uri="{FF2B5EF4-FFF2-40B4-BE49-F238E27FC236}">
                <a16:creationId xmlns:a16="http://schemas.microsoft.com/office/drawing/2014/main" id="{75A7FA14-36A6-27E0-5D72-6CA4A558C246}"/>
              </a:ext>
            </a:extLst>
          </p:cNvPr>
          <p:cNvGrpSpPr/>
          <p:nvPr/>
        </p:nvGrpSpPr>
        <p:grpSpPr>
          <a:xfrm>
            <a:off x="5637899" y="3180532"/>
            <a:ext cx="661504" cy="1847464"/>
            <a:chOff x="7477251" y="2173409"/>
            <a:chExt cx="661504" cy="1847464"/>
          </a:xfrm>
        </p:grpSpPr>
        <p:sp>
          <p:nvSpPr>
            <p:cNvPr id="2112" name="Oval 2111">
              <a:extLst>
                <a:ext uri="{FF2B5EF4-FFF2-40B4-BE49-F238E27FC236}">
                  <a16:creationId xmlns:a16="http://schemas.microsoft.com/office/drawing/2014/main" id="{E08BAAA9-16B6-AED7-71F4-59C217A572CA}"/>
                </a:ext>
              </a:extLst>
            </p:cNvPr>
            <p:cNvSpPr/>
            <p:nvPr/>
          </p:nvSpPr>
          <p:spPr>
            <a:xfrm>
              <a:off x="7617496" y="2173409"/>
              <a:ext cx="352338" cy="352338"/>
            </a:xfrm>
            <a:prstGeom prst="ellipse">
              <a:avLst/>
            </a:prstGeom>
            <a:noFill/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cxnSp>
          <p:nvCxnSpPr>
            <p:cNvPr id="2114" name="Straight Connector 2113">
              <a:extLst>
                <a:ext uri="{FF2B5EF4-FFF2-40B4-BE49-F238E27FC236}">
                  <a16:creationId xmlns:a16="http://schemas.microsoft.com/office/drawing/2014/main" id="{CE9931B3-9422-AD73-D27F-5C6C44ECF91A}"/>
                </a:ext>
              </a:extLst>
            </p:cNvPr>
            <p:cNvCxnSpPr/>
            <p:nvPr/>
          </p:nvCxnSpPr>
          <p:spPr>
            <a:xfrm>
              <a:off x="7793464" y="2537968"/>
              <a:ext cx="0" cy="242968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15" name="TextBox 2114">
              <a:extLst>
                <a:ext uri="{FF2B5EF4-FFF2-40B4-BE49-F238E27FC236}">
                  <a16:creationId xmlns:a16="http://schemas.microsoft.com/office/drawing/2014/main" id="{1B0E6AF0-7A87-D47A-30CD-60A415666887}"/>
                </a:ext>
              </a:extLst>
            </p:cNvPr>
            <p:cNvSpPr txBox="1"/>
            <p:nvPr/>
          </p:nvSpPr>
          <p:spPr>
            <a:xfrm>
              <a:off x="7656134" y="2174206"/>
              <a:ext cx="3225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P</a:t>
              </a:r>
              <a:endParaRPr lang="en-BE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grpSp>
          <p:nvGrpSpPr>
            <p:cNvPr id="13" name="Group 65">
              <a:extLst>
                <a:ext uri="{FF2B5EF4-FFF2-40B4-BE49-F238E27FC236}">
                  <a16:creationId xmlns:a16="http://schemas.microsoft.com/office/drawing/2014/main" id="{87246366-6964-0F7B-0CD3-B2C9603EF96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7477251" y="2750955"/>
              <a:ext cx="661504" cy="1155047"/>
              <a:chOff x="1296" y="0"/>
              <a:chExt cx="816" cy="1248"/>
            </a:xfrm>
          </p:grpSpPr>
          <p:sp>
            <p:nvSpPr>
              <p:cNvPr id="18" name="Rectangle 66">
                <a:extLst>
                  <a:ext uri="{FF2B5EF4-FFF2-40B4-BE49-F238E27FC236}">
                    <a16:creationId xmlns:a16="http://schemas.microsoft.com/office/drawing/2014/main" id="{426732BF-F23B-C55D-67ED-6A5970891D2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584" y="1152"/>
                <a:ext cx="240" cy="9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nl-BE" altLang="nl-BE" sz="1200">
                  <a:solidFill>
                    <a:srgbClr val="000000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19" name="Oval 67">
                <a:extLst>
                  <a:ext uri="{FF2B5EF4-FFF2-40B4-BE49-F238E27FC236}">
                    <a16:creationId xmlns:a16="http://schemas.microsoft.com/office/drawing/2014/main" id="{539D33FB-2CF6-EFE9-C445-D2C17D3A4B2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296" y="1008"/>
                <a:ext cx="816" cy="192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nl-BE" altLang="nl-BE" sz="1200">
                  <a:solidFill>
                    <a:srgbClr val="000000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20" name="Oval 68">
                <a:extLst>
                  <a:ext uri="{FF2B5EF4-FFF2-40B4-BE49-F238E27FC236}">
                    <a16:creationId xmlns:a16="http://schemas.microsoft.com/office/drawing/2014/main" id="{8F09BEA9-576F-844F-1125-893472EF01E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296" y="0"/>
                <a:ext cx="816" cy="192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nl-BE" altLang="nl-BE" sz="1200">
                  <a:solidFill>
                    <a:srgbClr val="000000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21" name="Rectangle 69">
                <a:extLst>
                  <a:ext uri="{FF2B5EF4-FFF2-40B4-BE49-F238E27FC236}">
                    <a16:creationId xmlns:a16="http://schemas.microsoft.com/office/drawing/2014/main" id="{B183DF2E-C9A0-D85D-A8E5-B07CC4F13F0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296" y="96"/>
                <a:ext cx="816" cy="1008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nl-BE" altLang="nl-BE" sz="1200">
                  <a:solidFill>
                    <a:srgbClr val="000000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</p:grpSp>
        <p:sp>
          <p:nvSpPr>
            <p:cNvPr id="14" name="Line 70">
              <a:extLst>
                <a:ext uri="{FF2B5EF4-FFF2-40B4-BE49-F238E27FC236}">
                  <a16:creationId xmlns:a16="http://schemas.microsoft.com/office/drawing/2014/main" id="{EB02AE48-50CE-5E2B-D94E-9BA7FD5787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508509" y="3833119"/>
              <a:ext cx="56700" cy="186170"/>
            </a:xfrm>
            <a:prstGeom prst="line">
              <a:avLst/>
            </a:prstGeom>
            <a:noFill/>
            <a:ln w="50800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BE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6" name="Line 71">
              <a:extLst>
                <a:ext uri="{FF2B5EF4-FFF2-40B4-BE49-F238E27FC236}">
                  <a16:creationId xmlns:a16="http://schemas.microsoft.com/office/drawing/2014/main" id="{DCAD75D0-9961-917D-C61C-2993790B70E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029716" y="3834703"/>
              <a:ext cx="64696" cy="186170"/>
            </a:xfrm>
            <a:prstGeom prst="line">
              <a:avLst/>
            </a:prstGeom>
            <a:noFill/>
            <a:ln w="50800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BE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17" name="Rectangle 78">
              <a:extLst>
                <a:ext uri="{FF2B5EF4-FFF2-40B4-BE49-F238E27FC236}">
                  <a16:creationId xmlns:a16="http://schemas.microsoft.com/office/drawing/2014/main" id="{4E9D78AA-46C7-9A7A-3635-D1027D2280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93464" y="3903625"/>
              <a:ext cx="19627" cy="21390"/>
            </a:xfrm>
            <a:prstGeom prst="rect">
              <a:avLst/>
            </a:prstGeom>
            <a:solidFill>
              <a:srgbClr val="C0C0C0"/>
            </a:solidFill>
            <a:ln w="63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nl-BE" altLang="nl-BE" sz="1200">
                <a:solidFill>
                  <a:srgbClr val="000000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cxnSp>
        <p:nvCxnSpPr>
          <p:cNvPr id="2080" name="Straight Arrow Connector 2079">
            <a:extLst>
              <a:ext uri="{FF2B5EF4-FFF2-40B4-BE49-F238E27FC236}">
                <a16:creationId xmlns:a16="http://schemas.microsoft.com/office/drawing/2014/main" id="{4917CC3D-E13A-E012-1A85-C711B66614F9}"/>
              </a:ext>
            </a:extLst>
          </p:cNvPr>
          <p:cNvCxnSpPr>
            <a:cxnSpLocks/>
          </p:cNvCxnSpPr>
          <p:nvPr/>
        </p:nvCxnSpPr>
        <p:spPr>
          <a:xfrm>
            <a:off x="1708308" y="5930685"/>
            <a:ext cx="1265834" cy="0"/>
          </a:xfrm>
          <a:prstGeom prst="straightConnector1">
            <a:avLst/>
          </a:prstGeom>
          <a:ln w="76200">
            <a:solidFill>
              <a:srgbClr val="058B73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5C0B4B02-BB40-27ED-4172-5E7C6DF92CFA}"/>
              </a:ext>
            </a:extLst>
          </p:cNvPr>
          <p:cNvSpPr txBox="1"/>
          <p:nvPr/>
        </p:nvSpPr>
        <p:spPr>
          <a:xfrm>
            <a:off x="419248" y="3890975"/>
            <a:ext cx="1358452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Compressor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BD662C7-48F8-A2E9-A220-A915DC287D42}"/>
              </a:ext>
            </a:extLst>
          </p:cNvPr>
          <p:cNvSpPr txBox="1"/>
          <p:nvPr/>
        </p:nvSpPr>
        <p:spPr>
          <a:xfrm>
            <a:off x="1142099" y="4475408"/>
            <a:ext cx="323811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2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05989C7B-EC15-0A30-EB16-CF0DD561E55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8102" y="2076837"/>
            <a:ext cx="1243549" cy="1108381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39244AEF-6F8D-BABC-3DAF-1E13B98BE8AF}"/>
              </a:ext>
            </a:extLst>
          </p:cNvPr>
          <p:cNvSpPr txBox="1"/>
          <p:nvPr/>
        </p:nvSpPr>
        <p:spPr>
          <a:xfrm>
            <a:off x="454202" y="2332021"/>
            <a:ext cx="1358452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Compressor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2A68712-3B1B-AF08-FF94-BCA28DF01C30}"/>
              </a:ext>
            </a:extLst>
          </p:cNvPr>
          <p:cNvSpPr txBox="1"/>
          <p:nvPr/>
        </p:nvSpPr>
        <p:spPr>
          <a:xfrm>
            <a:off x="1177053" y="2916454"/>
            <a:ext cx="323811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1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E8AB73B5-76E5-A7B5-8F3C-FCF7E011F22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0352" y="5302405"/>
            <a:ext cx="1243549" cy="1108381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B92EB5CD-1242-FA5B-785A-D23EC6E6C37E}"/>
              </a:ext>
            </a:extLst>
          </p:cNvPr>
          <p:cNvSpPr txBox="1"/>
          <p:nvPr/>
        </p:nvSpPr>
        <p:spPr>
          <a:xfrm>
            <a:off x="416452" y="5557589"/>
            <a:ext cx="1358452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Compressor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2A962F3-F931-05F2-A84D-365345394A92}"/>
              </a:ext>
            </a:extLst>
          </p:cNvPr>
          <p:cNvSpPr txBox="1"/>
          <p:nvPr/>
        </p:nvSpPr>
        <p:spPr>
          <a:xfrm>
            <a:off x="1139303" y="6142022"/>
            <a:ext cx="323811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3</a:t>
            </a:r>
          </a:p>
        </p:txBody>
      </p:sp>
      <p:sp>
        <p:nvSpPr>
          <p:cNvPr id="43" name="Kubus 17">
            <a:extLst>
              <a:ext uri="{FF2B5EF4-FFF2-40B4-BE49-F238E27FC236}">
                <a16:creationId xmlns:a16="http://schemas.microsoft.com/office/drawing/2014/main" id="{4A4F0EB4-6D0C-DA46-FC40-E3013BB04403}"/>
              </a:ext>
            </a:extLst>
          </p:cNvPr>
          <p:cNvSpPr/>
          <p:nvPr/>
        </p:nvSpPr>
        <p:spPr>
          <a:xfrm>
            <a:off x="3835788" y="2716818"/>
            <a:ext cx="975269" cy="1279824"/>
          </a:xfrm>
          <a:prstGeom prst="cube">
            <a:avLst/>
          </a:prstGeom>
          <a:solidFill>
            <a:srgbClr val="058B73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DB046B3C-DDC6-EC36-0605-5F7380185098}"/>
              </a:ext>
            </a:extLst>
          </p:cNvPr>
          <p:cNvGrpSpPr/>
          <p:nvPr/>
        </p:nvGrpSpPr>
        <p:grpSpPr>
          <a:xfrm>
            <a:off x="3969554" y="3295057"/>
            <a:ext cx="496237" cy="676424"/>
            <a:chOff x="4134237" y="4387864"/>
            <a:chExt cx="609600" cy="757237"/>
          </a:xfrm>
        </p:grpSpPr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34EF1DA7-2B6B-8C4E-E4A8-605AE150CB86}"/>
                </a:ext>
              </a:extLst>
            </p:cNvPr>
            <p:cNvGrpSpPr/>
            <p:nvPr/>
          </p:nvGrpSpPr>
          <p:grpSpPr>
            <a:xfrm>
              <a:off x="4210437" y="4387864"/>
              <a:ext cx="457200" cy="757237"/>
              <a:chOff x="4754064" y="3751843"/>
              <a:chExt cx="457200" cy="757237"/>
            </a:xfrm>
            <a:noFill/>
          </p:grpSpPr>
          <p:sp>
            <p:nvSpPr>
              <p:cNvPr id="49" name="Freeform 123">
                <a:extLst>
                  <a:ext uri="{FF2B5EF4-FFF2-40B4-BE49-F238E27FC236}">
                    <a16:creationId xmlns:a16="http://schemas.microsoft.com/office/drawing/2014/main" id="{F5EBC7D2-43E5-0C90-8E95-329F18ADA9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4064" y="3751843"/>
                <a:ext cx="457200" cy="457200"/>
              </a:xfrm>
              <a:custGeom>
                <a:avLst/>
                <a:gdLst>
                  <a:gd name="T0" fmla="*/ 0 w 288"/>
                  <a:gd name="T1" fmla="*/ 2147483646 h 288"/>
                  <a:gd name="T2" fmla="*/ 2147483646 w 288"/>
                  <a:gd name="T3" fmla="*/ 2147483646 h 288"/>
                  <a:gd name="T4" fmla="*/ 2147483646 w 288"/>
                  <a:gd name="T5" fmla="*/ 2147483646 h 288"/>
                  <a:gd name="T6" fmla="*/ 2147483646 w 288"/>
                  <a:gd name="T7" fmla="*/ 0 h 288"/>
                  <a:gd name="T8" fmla="*/ 0 w 288"/>
                  <a:gd name="T9" fmla="*/ 2147483646 h 28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88" h="288">
                    <a:moveTo>
                      <a:pt x="0" y="144"/>
                    </a:moveTo>
                    <a:lnTo>
                      <a:pt x="144" y="288"/>
                    </a:lnTo>
                    <a:lnTo>
                      <a:pt x="288" y="144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grpFill/>
              <a:ln w="9525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50" name="Line 124">
                <a:extLst>
                  <a:ext uri="{FF2B5EF4-FFF2-40B4-BE49-F238E27FC236}">
                    <a16:creationId xmlns:a16="http://schemas.microsoft.com/office/drawing/2014/main" id="{F5A74F90-F2CC-D14F-D39C-DDB26E050A5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06464" y="3828043"/>
                <a:ext cx="152400" cy="0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51" name="Line 125">
                <a:extLst>
                  <a:ext uri="{FF2B5EF4-FFF2-40B4-BE49-F238E27FC236}">
                    <a16:creationId xmlns:a16="http://schemas.microsoft.com/office/drawing/2014/main" id="{310C00A8-7CF1-D30B-8D12-1EB637709E3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06464" y="4132843"/>
                <a:ext cx="152400" cy="0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grpSp>
            <p:nvGrpSpPr>
              <p:cNvPr id="52" name="Group 283">
                <a:extLst>
                  <a:ext uri="{FF2B5EF4-FFF2-40B4-BE49-F238E27FC236}">
                    <a16:creationId xmlns:a16="http://schemas.microsoft.com/office/drawing/2014/main" id="{4055B995-C8BE-14EF-87DA-122C5DFA68C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882652" y="4213805"/>
                <a:ext cx="200025" cy="295275"/>
                <a:chOff x="5048249" y="2494122"/>
                <a:chExt cx="200025" cy="295276"/>
              </a:xfrm>
              <a:grpFill/>
            </p:grpSpPr>
            <p:sp>
              <p:nvSpPr>
                <p:cNvPr id="53" name="Oval 94">
                  <a:extLst>
                    <a:ext uri="{FF2B5EF4-FFF2-40B4-BE49-F238E27FC236}">
                      <a16:creationId xmlns:a16="http://schemas.microsoft.com/office/drawing/2014/main" id="{9A67F8F0-97D2-EEBF-AA7B-F0CD9FF8817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-5400000">
                  <a:off x="5049837" y="2541747"/>
                  <a:ext cx="196850" cy="200025"/>
                </a:xfrm>
                <a:prstGeom prst="ellipse">
                  <a:avLst/>
                </a:pr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GB" altLang="en-US" sz="120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54" name="AutoShape 95">
                  <a:extLst>
                    <a:ext uri="{FF2B5EF4-FFF2-40B4-BE49-F238E27FC236}">
                      <a16:creationId xmlns:a16="http://schemas.microsoft.com/office/drawing/2014/main" id="{302D0EC0-E702-3829-F136-F151C4F1A4C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8109783">
                  <a:off x="5048249" y="2543335"/>
                  <a:ext cx="200025" cy="196850"/>
                </a:xfrm>
                <a:custGeom>
                  <a:avLst/>
                  <a:gdLst>
                    <a:gd name="T0" fmla="*/ 2147483646 w 21600"/>
                    <a:gd name="T1" fmla="*/ 0 h 21600"/>
                    <a:gd name="T2" fmla="*/ 2147483646 w 21600"/>
                    <a:gd name="T3" fmla="*/ 2147483646 h 21600"/>
                    <a:gd name="T4" fmla="*/ 2147483646 w 21600"/>
                    <a:gd name="T5" fmla="*/ 2147483646 h 21600"/>
                    <a:gd name="T6" fmla="*/ 2147483646 w 21600"/>
                    <a:gd name="T7" fmla="*/ 2147483646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713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BE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55" name="Freeform 96">
                  <a:extLst>
                    <a:ext uri="{FF2B5EF4-FFF2-40B4-BE49-F238E27FC236}">
                      <a16:creationId xmlns:a16="http://schemas.microsoft.com/office/drawing/2014/main" id="{5EDEF1D5-27E5-F795-D9B9-04120EBF82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98255" y="2592547"/>
                  <a:ext cx="100013" cy="98425"/>
                </a:xfrm>
                <a:custGeom>
                  <a:avLst/>
                  <a:gdLst>
                    <a:gd name="T0" fmla="*/ 0 w 192"/>
                    <a:gd name="T1" fmla="*/ 2147483646 h 192"/>
                    <a:gd name="T2" fmla="*/ 2147483646 w 192"/>
                    <a:gd name="T3" fmla="*/ 0 h 192"/>
                    <a:gd name="T4" fmla="*/ 2147483646 w 192"/>
                    <a:gd name="T5" fmla="*/ 2147483646 h 192"/>
                    <a:gd name="T6" fmla="*/ 2147483646 w 192"/>
                    <a:gd name="T7" fmla="*/ 2147483646 h 192"/>
                    <a:gd name="T8" fmla="*/ 2147483646 w 192"/>
                    <a:gd name="T9" fmla="*/ 2147483646 h 192"/>
                    <a:gd name="T10" fmla="*/ 2147483646 w 192"/>
                    <a:gd name="T11" fmla="*/ 2147483646 h 19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192" h="192">
                      <a:moveTo>
                        <a:pt x="0" y="192"/>
                      </a:moveTo>
                      <a:lnTo>
                        <a:pt x="192" y="0"/>
                      </a:lnTo>
                      <a:lnTo>
                        <a:pt x="192" y="96"/>
                      </a:lnTo>
                      <a:lnTo>
                        <a:pt x="192" y="144"/>
                      </a:lnTo>
                      <a:lnTo>
                        <a:pt x="144" y="192"/>
                      </a:lnTo>
                      <a:lnTo>
                        <a:pt x="48" y="192"/>
                      </a:lnTo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BE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56" name="Line 97">
                  <a:extLst>
                    <a:ext uri="{FF2B5EF4-FFF2-40B4-BE49-F238E27FC236}">
                      <a16:creationId xmlns:a16="http://schemas.microsoft.com/office/drawing/2014/main" id="{60568487-F7AC-5E4F-B45B-87928EED66C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5148262" y="2740185"/>
                  <a:ext cx="0" cy="49213"/>
                </a:xfrm>
                <a:prstGeom prst="line">
                  <a:avLst/>
                </a:pr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BE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57" name="Line 98">
                  <a:extLst>
                    <a:ext uri="{FF2B5EF4-FFF2-40B4-BE49-F238E27FC236}">
                      <a16:creationId xmlns:a16="http://schemas.microsoft.com/office/drawing/2014/main" id="{D1E3F713-B918-AEB1-0B21-CEE645F3F1F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148262" y="2494122"/>
                  <a:ext cx="0" cy="49213"/>
                </a:xfrm>
                <a:prstGeom prst="line">
                  <a:avLst/>
                </a:pr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BE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</p:grpSp>
        </p:grpSp>
        <p:sp>
          <p:nvSpPr>
            <p:cNvPr id="46" name="Block Arc 45">
              <a:extLst>
                <a:ext uri="{FF2B5EF4-FFF2-40B4-BE49-F238E27FC236}">
                  <a16:creationId xmlns:a16="http://schemas.microsoft.com/office/drawing/2014/main" id="{422D5AF8-60A7-7F5B-6AC0-84A2113DFA27}"/>
                </a:ext>
              </a:extLst>
            </p:cNvPr>
            <p:cNvSpPr/>
            <p:nvPr/>
          </p:nvSpPr>
          <p:spPr>
            <a:xfrm rot="8162487">
              <a:off x="4342577" y="4891547"/>
              <a:ext cx="195263" cy="207530"/>
            </a:xfrm>
            <a:prstGeom prst="blockArc">
              <a:avLst>
                <a:gd name="adj1" fmla="val 10800000"/>
                <a:gd name="adj2" fmla="val 195"/>
                <a:gd name="adj3" fmla="val 48625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47" name="Line 126">
              <a:extLst>
                <a:ext uri="{FF2B5EF4-FFF2-40B4-BE49-F238E27FC236}">
                  <a16:creationId xmlns:a16="http://schemas.microsoft.com/office/drawing/2014/main" id="{AED4759D-8A07-E002-1BB5-135A0C5D921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34237" y="4616464"/>
              <a:ext cx="762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48" name="Line 126">
              <a:extLst>
                <a:ext uri="{FF2B5EF4-FFF2-40B4-BE49-F238E27FC236}">
                  <a16:creationId xmlns:a16="http://schemas.microsoft.com/office/drawing/2014/main" id="{71874E95-471F-540F-E7D9-EE84E0C32BF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67637" y="4616464"/>
              <a:ext cx="762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D86958C7-A56C-F1CD-9447-49C832FD3012}"/>
              </a:ext>
            </a:extLst>
          </p:cNvPr>
          <p:cNvSpPr txBox="1"/>
          <p:nvPr/>
        </p:nvSpPr>
        <p:spPr>
          <a:xfrm>
            <a:off x="3857067" y="2936958"/>
            <a:ext cx="8117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Dryer</a:t>
            </a:r>
          </a:p>
        </p:txBody>
      </p:sp>
      <p:sp>
        <p:nvSpPr>
          <p:cNvPr id="59" name="Kubus 17">
            <a:extLst>
              <a:ext uri="{FF2B5EF4-FFF2-40B4-BE49-F238E27FC236}">
                <a16:creationId xmlns:a16="http://schemas.microsoft.com/office/drawing/2014/main" id="{7822B0C6-2CEF-91DF-8E67-E26DC623269A}"/>
              </a:ext>
            </a:extLst>
          </p:cNvPr>
          <p:cNvSpPr/>
          <p:nvPr/>
        </p:nvSpPr>
        <p:spPr>
          <a:xfrm>
            <a:off x="3823205" y="4423979"/>
            <a:ext cx="975269" cy="1279824"/>
          </a:xfrm>
          <a:prstGeom prst="cube">
            <a:avLst/>
          </a:prstGeom>
          <a:solidFill>
            <a:srgbClr val="058B73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E0E92943-EA8C-625A-5B4F-6F05D1855947}"/>
              </a:ext>
            </a:extLst>
          </p:cNvPr>
          <p:cNvGrpSpPr/>
          <p:nvPr/>
        </p:nvGrpSpPr>
        <p:grpSpPr>
          <a:xfrm>
            <a:off x="3956971" y="5002218"/>
            <a:ext cx="496237" cy="676424"/>
            <a:chOff x="4134237" y="4387864"/>
            <a:chExt cx="609600" cy="757237"/>
          </a:xfrm>
        </p:grpSpPr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0B51C0CA-1A97-FC7E-737A-8444F23C1096}"/>
                </a:ext>
              </a:extLst>
            </p:cNvPr>
            <p:cNvGrpSpPr/>
            <p:nvPr/>
          </p:nvGrpSpPr>
          <p:grpSpPr>
            <a:xfrm>
              <a:off x="4210437" y="4387864"/>
              <a:ext cx="457200" cy="757237"/>
              <a:chOff x="4754064" y="3751843"/>
              <a:chExt cx="457200" cy="757237"/>
            </a:xfrm>
            <a:noFill/>
          </p:grpSpPr>
          <p:sp>
            <p:nvSpPr>
              <p:cNvPr id="2050" name="Freeform 123">
                <a:extLst>
                  <a:ext uri="{FF2B5EF4-FFF2-40B4-BE49-F238E27FC236}">
                    <a16:creationId xmlns:a16="http://schemas.microsoft.com/office/drawing/2014/main" id="{E5F82F12-5331-C7B6-43D6-FAB9542020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4064" y="3751843"/>
                <a:ext cx="457200" cy="457200"/>
              </a:xfrm>
              <a:custGeom>
                <a:avLst/>
                <a:gdLst>
                  <a:gd name="T0" fmla="*/ 0 w 288"/>
                  <a:gd name="T1" fmla="*/ 2147483646 h 288"/>
                  <a:gd name="T2" fmla="*/ 2147483646 w 288"/>
                  <a:gd name="T3" fmla="*/ 2147483646 h 288"/>
                  <a:gd name="T4" fmla="*/ 2147483646 w 288"/>
                  <a:gd name="T5" fmla="*/ 2147483646 h 288"/>
                  <a:gd name="T6" fmla="*/ 2147483646 w 288"/>
                  <a:gd name="T7" fmla="*/ 0 h 288"/>
                  <a:gd name="T8" fmla="*/ 0 w 288"/>
                  <a:gd name="T9" fmla="*/ 2147483646 h 28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88" h="288">
                    <a:moveTo>
                      <a:pt x="0" y="144"/>
                    </a:moveTo>
                    <a:lnTo>
                      <a:pt x="144" y="288"/>
                    </a:lnTo>
                    <a:lnTo>
                      <a:pt x="288" y="144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grpFill/>
              <a:ln w="9525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2051" name="Line 124">
                <a:extLst>
                  <a:ext uri="{FF2B5EF4-FFF2-40B4-BE49-F238E27FC236}">
                    <a16:creationId xmlns:a16="http://schemas.microsoft.com/office/drawing/2014/main" id="{16033C8C-EABC-24DB-C7E3-70F5787D90F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06464" y="3828043"/>
                <a:ext cx="152400" cy="0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sp>
            <p:nvSpPr>
              <p:cNvPr id="2052" name="Line 125">
                <a:extLst>
                  <a:ext uri="{FF2B5EF4-FFF2-40B4-BE49-F238E27FC236}">
                    <a16:creationId xmlns:a16="http://schemas.microsoft.com/office/drawing/2014/main" id="{8FC140FD-827A-23D6-3B28-6EE68F630F4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06464" y="4132843"/>
                <a:ext cx="152400" cy="0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endParaRPr>
              </a:p>
            </p:txBody>
          </p:sp>
          <p:grpSp>
            <p:nvGrpSpPr>
              <p:cNvPr id="2053" name="Group 283">
                <a:extLst>
                  <a:ext uri="{FF2B5EF4-FFF2-40B4-BE49-F238E27FC236}">
                    <a16:creationId xmlns:a16="http://schemas.microsoft.com/office/drawing/2014/main" id="{FED11C1F-6EBF-C5C7-3DEF-427F7361795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882652" y="4213805"/>
                <a:ext cx="200025" cy="295275"/>
                <a:chOff x="5048249" y="2494122"/>
                <a:chExt cx="200025" cy="295276"/>
              </a:xfrm>
              <a:grpFill/>
            </p:grpSpPr>
            <p:sp>
              <p:nvSpPr>
                <p:cNvPr id="2054" name="Oval 94">
                  <a:extLst>
                    <a:ext uri="{FF2B5EF4-FFF2-40B4-BE49-F238E27FC236}">
                      <a16:creationId xmlns:a16="http://schemas.microsoft.com/office/drawing/2014/main" id="{74E4542C-A3D4-A876-B356-797E11A6773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-5400000">
                  <a:off x="5049837" y="2541747"/>
                  <a:ext cx="196850" cy="200025"/>
                </a:xfrm>
                <a:prstGeom prst="ellipse">
                  <a:avLst/>
                </a:pr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GB" altLang="en-US" sz="1200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2055" name="AutoShape 95">
                  <a:extLst>
                    <a:ext uri="{FF2B5EF4-FFF2-40B4-BE49-F238E27FC236}">
                      <a16:creationId xmlns:a16="http://schemas.microsoft.com/office/drawing/2014/main" id="{F9B21D90-6142-BC67-DDD6-404AC8AE2A4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8109783">
                  <a:off x="5048249" y="2543335"/>
                  <a:ext cx="200025" cy="196850"/>
                </a:xfrm>
                <a:custGeom>
                  <a:avLst/>
                  <a:gdLst>
                    <a:gd name="T0" fmla="*/ 2147483646 w 21600"/>
                    <a:gd name="T1" fmla="*/ 0 h 21600"/>
                    <a:gd name="T2" fmla="*/ 2147483646 w 21600"/>
                    <a:gd name="T3" fmla="*/ 2147483646 h 21600"/>
                    <a:gd name="T4" fmla="*/ 2147483646 w 21600"/>
                    <a:gd name="T5" fmla="*/ 2147483646 h 21600"/>
                    <a:gd name="T6" fmla="*/ 2147483646 w 21600"/>
                    <a:gd name="T7" fmla="*/ 2147483646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713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BE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2056" name="Freeform 96">
                  <a:extLst>
                    <a:ext uri="{FF2B5EF4-FFF2-40B4-BE49-F238E27FC236}">
                      <a16:creationId xmlns:a16="http://schemas.microsoft.com/office/drawing/2014/main" id="{56B0260B-4A85-BC02-0EE8-FB98CEC1D7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98255" y="2592547"/>
                  <a:ext cx="100013" cy="98425"/>
                </a:xfrm>
                <a:custGeom>
                  <a:avLst/>
                  <a:gdLst>
                    <a:gd name="T0" fmla="*/ 0 w 192"/>
                    <a:gd name="T1" fmla="*/ 2147483646 h 192"/>
                    <a:gd name="T2" fmla="*/ 2147483646 w 192"/>
                    <a:gd name="T3" fmla="*/ 0 h 192"/>
                    <a:gd name="T4" fmla="*/ 2147483646 w 192"/>
                    <a:gd name="T5" fmla="*/ 2147483646 h 192"/>
                    <a:gd name="T6" fmla="*/ 2147483646 w 192"/>
                    <a:gd name="T7" fmla="*/ 2147483646 h 192"/>
                    <a:gd name="T8" fmla="*/ 2147483646 w 192"/>
                    <a:gd name="T9" fmla="*/ 2147483646 h 192"/>
                    <a:gd name="T10" fmla="*/ 2147483646 w 192"/>
                    <a:gd name="T11" fmla="*/ 2147483646 h 19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192" h="192">
                      <a:moveTo>
                        <a:pt x="0" y="192"/>
                      </a:moveTo>
                      <a:lnTo>
                        <a:pt x="192" y="0"/>
                      </a:lnTo>
                      <a:lnTo>
                        <a:pt x="192" y="96"/>
                      </a:lnTo>
                      <a:lnTo>
                        <a:pt x="192" y="144"/>
                      </a:lnTo>
                      <a:lnTo>
                        <a:pt x="144" y="192"/>
                      </a:lnTo>
                      <a:lnTo>
                        <a:pt x="48" y="192"/>
                      </a:lnTo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BE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2057" name="Line 97">
                  <a:extLst>
                    <a:ext uri="{FF2B5EF4-FFF2-40B4-BE49-F238E27FC236}">
                      <a16:creationId xmlns:a16="http://schemas.microsoft.com/office/drawing/2014/main" id="{25808916-1A70-BDA4-B4A0-A0CEEE3E123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5148262" y="2740185"/>
                  <a:ext cx="0" cy="49213"/>
                </a:xfrm>
                <a:prstGeom prst="line">
                  <a:avLst/>
                </a:pr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BE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  <p:sp>
              <p:nvSpPr>
                <p:cNvPr id="2058" name="Line 98">
                  <a:extLst>
                    <a:ext uri="{FF2B5EF4-FFF2-40B4-BE49-F238E27FC236}">
                      <a16:creationId xmlns:a16="http://schemas.microsoft.com/office/drawing/2014/main" id="{F7075EC2-6F05-1430-3AE4-F291793F938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148262" y="2494122"/>
                  <a:ext cx="0" cy="49213"/>
                </a:xfrm>
                <a:prstGeom prst="line">
                  <a:avLst/>
                </a:pr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BE">
                    <a:latin typeface="Lato" panose="020F0502020204030203" pitchFamily="34" charset="0"/>
                    <a:ea typeface="Lato" panose="020F0502020204030203" pitchFamily="34" charset="0"/>
                    <a:cs typeface="Lato" panose="020F0502020204030203" pitchFamily="34" charset="0"/>
                  </a:endParaRPr>
                </a:p>
              </p:txBody>
            </p:sp>
          </p:grpSp>
        </p:grpSp>
        <p:sp>
          <p:nvSpPr>
            <p:cNvPr id="62" name="Block Arc 61">
              <a:extLst>
                <a:ext uri="{FF2B5EF4-FFF2-40B4-BE49-F238E27FC236}">
                  <a16:creationId xmlns:a16="http://schemas.microsoft.com/office/drawing/2014/main" id="{C1DB0728-27A0-544D-AFF2-D0CF0675D28D}"/>
                </a:ext>
              </a:extLst>
            </p:cNvPr>
            <p:cNvSpPr/>
            <p:nvPr/>
          </p:nvSpPr>
          <p:spPr>
            <a:xfrm rot="8162487">
              <a:off x="4342577" y="4891547"/>
              <a:ext cx="195263" cy="207530"/>
            </a:xfrm>
            <a:prstGeom prst="blockArc">
              <a:avLst>
                <a:gd name="adj1" fmla="val 10800000"/>
                <a:gd name="adj2" fmla="val 195"/>
                <a:gd name="adj3" fmla="val 48625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>
                <a:solidFill>
                  <a:schemeClr val="tx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63" name="Line 126">
              <a:extLst>
                <a:ext uri="{FF2B5EF4-FFF2-40B4-BE49-F238E27FC236}">
                  <a16:creationId xmlns:a16="http://schemas.microsoft.com/office/drawing/2014/main" id="{1E20734F-2A4A-8CA5-2646-5C009A737CC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34237" y="4616464"/>
              <a:ext cx="762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  <p:sp>
          <p:nvSpPr>
            <p:cNvPr id="2049" name="Line 126">
              <a:extLst>
                <a:ext uri="{FF2B5EF4-FFF2-40B4-BE49-F238E27FC236}">
                  <a16:creationId xmlns:a16="http://schemas.microsoft.com/office/drawing/2014/main" id="{802F4B80-1C44-A0F5-7157-609AA1E5542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67637" y="4616464"/>
              <a:ext cx="762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endParaRPr>
            </a:p>
          </p:txBody>
        </p:sp>
      </p:grpSp>
      <p:sp>
        <p:nvSpPr>
          <p:cNvPr id="2059" name="TextBox 2058">
            <a:extLst>
              <a:ext uri="{FF2B5EF4-FFF2-40B4-BE49-F238E27FC236}">
                <a16:creationId xmlns:a16="http://schemas.microsoft.com/office/drawing/2014/main" id="{5223E5BE-48CC-9822-13C2-4DEECD4EA2A4}"/>
              </a:ext>
            </a:extLst>
          </p:cNvPr>
          <p:cNvSpPr txBox="1"/>
          <p:nvPr/>
        </p:nvSpPr>
        <p:spPr>
          <a:xfrm>
            <a:off x="3826048" y="4650293"/>
            <a:ext cx="88634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Dryer</a:t>
            </a:r>
          </a:p>
        </p:txBody>
      </p:sp>
      <p:cxnSp>
        <p:nvCxnSpPr>
          <p:cNvPr id="2060" name="Straight Arrow Connector 2059">
            <a:extLst>
              <a:ext uri="{FF2B5EF4-FFF2-40B4-BE49-F238E27FC236}">
                <a16:creationId xmlns:a16="http://schemas.microsoft.com/office/drawing/2014/main" id="{64E6B7E3-49F4-DD29-2F5D-5BCDE5D270E1}"/>
              </a:ext>
            </a:extLst>
          </p:cNvPr>
          <p:cNvCxnSpPr>
            <a:cxnSpLocks/>
            <a:endCxn id="43" idx="2"/>
          </p:cNvCxnSpPr>
          <p:nvPr/>
        </p:nvCxnSpPr>
        <p:spPr>
          <a:xfrm>
            <a:off x="2963346" y="3478639"/>
            <a:ext cx="872442" cy="0"/>
          </a:xfrm>
          <a:prstGeom prst="straightConnector1">
            <a:avLst/>
          </a:prstGeom>
          <a:ln w="76200">
            <a:solidFill>
              <a:srgbClr val="058B73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0" name="Straight Arrow Connector 2069">
            <a:extLst>
              <a:ext uri="{FF2B5EF4-FFF2-40B4-BE49-F238E27FC236}">
                <a16:creationId xmlns:a16="http://schemas.microsoft.com/office/drawing/2014/main" id="{F2BBF726-0B75-2061-0F0D-74B55A1C7CB0}"/>
              </a:ext>
            </a:extLst>
          </p:cNvPr>
          <p:cNvCxnSpPr>
            <a:cxnSpLocks/>
          </p:cNvCxnSpPr>
          <p:nvPr/>
        </p:nvCxnSpPr>
        <p:spPr>
          <a:xfrm>
            <a:off x="2943772" y="5199780"/>
            <a:ext cx="872442" cy="0"/>
          </a:xfrm>
          <a:prstGeom prst="straightConnector1">
            <a:avLst/>
          </a:prstGeom>
          <a:ln w="76200">
            <a:solidFill>
              <a:srgbClr val="058B73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1" name="Straight Arrow Connector 2070">
            <a:extLst>
              <a:ext uri="{FF2B5EF4-FFF2-40B4-BE49-F238E27FC236}">
                <a16:creationId xmlns:a16="http://schemas.microsoft.com/office/drawing/2014/main" id="{5F43E0B3-C283-E8B2-E52A-03297D87DC04}"/>
              </a:ext>
            </a:extLst>
          </p:cNvPr>
          <p:cNvCxnSpPr>
            <a:cxnSpLocks/>
          </p:cNvCxnSpPr>
          <p:nvPr/>
        </p:nvCxnSpPr>
        <p:spPr>
          <a:xfrm>
            <a:off x="4462179" y="3513593"/>
            <a:ext cx="569053" cy="0"/>
          </a:xfrm>
          <a:prstGeom prst="straightConnector1">
            <a:avLst/>
          </a:prstGeom>
          <a:ln w="76200">
            <a:solidFill>
              <a:srgbClr val="058B73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8" name="Straight Arrow Connector 2087">
            <a:extLst>
              <a:ext uri="{FF2B5EF4-FFF2-40B4-BE49-F238E27FC236}">
                <a16:creationId xmlns:a16="http://schemas.microsoft.com/office/drawing/2014/main" id="{9353C5D6-9A26-98DC-CCB6-9DA2D7D9CEFB}"/>
              </a:ext>
            </a:extLst>
          </p:cNvPr>
          <p:cNvCxnSpPr>
            <a:cxnSpLocks/>
          </p:cNvCxnSpPr>
          <p:nvPr/>
        </p:nvCxnSpPr>
        <p:spPr>
          <a:xfrm>
            <a:off x="4442605" y="5222151"/>
            <a:ext cx="569053" cy="0"/>
          </a:xfrm>
          <a:prstGeom prst="straightConnector1">
            <a:avLst/>
          </a:prstGeom>
          <a:ln w="76200">
            <a:solidFill>
              <a:srgbClr val="058B73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9" name="Straight Arrow Connector 2088">
            <a:extLst>
              <a:ext uri="{FF2B5EF4-FFF2-40B4-BE49-F238E27FC236}">
                <a16:creationId xmlns:a16="http://schemas.microsoft.com/office/drawing/2014/main" id="{A1393B6E-DCC5-3823-282B-709579E8A8A7}"/>
              </a:ext>
            </a:extLst>
          </p:cNvPr>
          <p:cNvCxnSpPr>
            <a:cxnSpLocks/>
          </p:cNvCxnSpPr>
          <p:nvPr/>
        </p:nvCxnSpPr>
        <p:spPr>
          <a:xfrm flipV="1">
            <a:off x="4999074" y="3485630"/>
            <a:ext cx="0" cy="1747805"/>
          </a:xfrm>
          <a:prstGeom prst="straightConnector1">
            <a:avLst/>
          </a:prstGeom>
          <a:ln w="76200">
            <a:solidFill>
              <a:srgbClr val="058B73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11F76D0B-5B9C-5612-CAC4-DD26530658DB}"/>
              </a:ext>
            </a:extLst>
          </p:cNvPr>
          <p:cNvCxnSpPr>
            <a:cxnSpLocks/>
          </p:cNvCxnSpPr>
          <p:nvPr/>
        </p:nvCxnSpPr>
        <p:spPr>
          <a:xfrm>
            <a:off x="7266490" y="2833315"/>
            <a:ext cx="0" cy="3439487"/>
          </a:xfrm>
          <a:prstGeom prst="straightConnector1">
            <a:avLst/>
          </a:prstGeom>
          <a:ln w="76200">
            <a:solidFill>
              <a:srgbClr val="009982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336A1BEA-4B0A-9462-6E45-2937ED5C1573}"/>
              </a:ext>
            </a:extLst>
          </p:cNvPr>
          <p:cNvCxnSpPr>
            <a:cxnSpLocks/>
          </p:cNvCxnSpPr>
          <p:nvPr/>
        </p:nvCxnSpPr>
        <p:spPr>
          <a:xfrm>
            <a:off x="7291908" y="6249668"/>
            <a:ext cx="2353416" cy="23241"/>
          </a:xfrm>
          <a:prstGeom prst="straightConnector1">
            <a:avLst/>
          </a:prstGeom>
          <a:ln w="57150">
            <a:solidFill>
              <a:srgbClr val="00998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1DC4209C-899C-1A02-2DBD-1A03AC062293}"/>
              </a:ext>
            </a:extLst>
          </p:cNvPr>
          <p:cNvCxnSpPr>
            <a:cxnSpLocks/>
          </p:cNvCxnSpPr>
          <p:nvPr/>
        </p:nvCxnSpPr>
        <p:spPr>
          <a:xfrm>
            <a:off x="7286607" y="4570665"/>
            <a:ext cx="2389431" cy="0"/>
          </a:xfrm>
          <a:prstGeom prst="straightConnector1">
            <a:avLst/>
          </a:prstGeom>
          <a:ln w="57150">
            <a:solidFill>
              <a:srgbClr val="00998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31" descr="A close-up of a metal pipe&#10;&#10;Description automatically generated">
            <a:extLst>
              <a:ext uri="{FF2B5EF4-FFF2-40B4-BE49-F238E27FC236}">
                <a16:creationId xmlns:a16="http://schemas.microsoft.com/office/drawing/2014/main" id="{D9D4C546-21C4-C566-CE85-959A2023945D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6001" y="3647560"/>
            <a:ext cx="1717672" cy="1096371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CD955AA4-F492-52E0-2F2E-3F7361D23BCD}"/>
              </a:ext>
            </a:extLst>
          </p:cNvPr>
          <p:cNvSpPr txBox="1"/>
          <p:nvPr/>
        </p:nvSpPr>
        <p:spPr>
          <a:xfrm>
            <a:off x="7570541" y="3987140"/>
            <a:ext cx="10990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rgbClr val="439F89"/>
              </a:buClr>
            </a:pPr>
            <a:r>
              <a:rPr lang="en-US" sz="1600">
                <a:solidFill>
                  <a:srgbClr val="058B73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VA 520</a:t>
            </a:r>
          </a:p>
          <a:p>
            <a:pPr marL="0" indent="0">
              <a:buNone/>
            </a:pPr>
            <a:endParaRPr lang="en-US" sz="200" b="1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41" name="Picture 40" descr="A close-up of a metal pipe&#10;&#10;Description automatically generated">
            <a:extLst>
              <a:ext uri="{FF2B5EF4-FFF2-40B4-BE49-F238E27FC236}">
                <a16:creationId xmlns:a16="http://schemas.microsoft.com/office/drawing/2014/main" id="{22B2AE94-C211-A8F1-0781-354D0A278E06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19946" y="5327761"/>
            <a:ext cx="1717672" cy="1096371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8E63C306-017D-CAAC-6525-F23BD96DF1BB}"/>
              </a:ext>
            </a:extLst>
          </p:cNvPr>
          <p:cNvSpPr txBox="1"/>
          <p:nvPr/>
        </p:nvSpPr>
        <p:spPr>
          <a:xfrm>
            <a:off x="7545686" y="5657954"/>
            <a:ext cx="10990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rgbClr val="439F89"/>
              </a:buClr>
            </a:pPr>
            <a:r>
              <a:rPr lang="en-US" sz="1600">
                <a:solidFill>
                  <a:srgbClr val="058B73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VA 520</a:t>
            </a:r>
          </a:p>
          <a:p>
            <a:pPr marL="0" indent="0">
              <a:buNone/>
            </a:pPr>
            <a:endParaRPr lang="en-US" sz="200" b="1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pSp>
        <p:nvGrpSpPr>
          <p:cNvPr id="2064" name="Group 2063">
            <a:extLst>
              <a:ext uri="{FF2B5EF4-FFF2-40B4-BE49-F238E27FC236}">
                <a16:creationId xmlns:a16="http://schemas.microsoft.com/office/drawing/2014/main" id="{DEAADDF2-8003-DC8D-D88B-24C6298EC3B4}"/>
              </a:ext>
            </a:extLst>
          </p:cNvPr>
          <p:cNvGrpSpPr/>
          <p:nvPr/>
        </p:nvGrpSpPr>
        <p:grpSpPr>
          <a:xfrm>
            <a:off x="8684717" y="3903940"/>
            <a:ext cx="260141" cy="247162"/>
            <a:chOff x="3989630" y="4688328"/>
            <a:chExt cx="466987" cy="443689"/>
          </a:xfrm>
        </p:grpSpPr>
        <p:pic>
          <p:nvPicPr>
            <p:cNvPr id="2065" name="Picture 4">
              <a:extLst>
                <a:ext uri="{FF2B5EF4-FFF2-40B4-BE49-F238E27FC236}">
                  <a16:creationId xmlns:a16="http://schemas.microsoft.com/office/drawing/2014/main" id="{ED21CDC6-6C72-4754-1C47-94DBCF3C3B6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4025176" y="4688328"/>
              <a:ext cx="395897" cy="3400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7" name="Picture 4">
              <a:extLst>
                <a:ext uri="{FF2B5EF4-FFF2-40B4-BE49-F238E27FC236}">
                  <a16:creationId xmlns:a16="http://schemas.microsoft.com/office/drawing/2014/main" id="{5BF08D6C-DB0D-97F9-4186-64D5189C269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3989630" y="4920759"/>
              <a:ext cx="466987" cy="2112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68" name="Group 2067">
            <a:extLst>
              <a:ext uri="{FF2B5EF4-FFF2-40B4-BE49-F238E27FC236}">
                <a16:creationId xmlns:a16="http://schemas.microsoft.com/office/drawing/2014/main" id="{19A79278-56DF-FE57-3619-6193C5343354}"/>
              </a:ext>
            </a:extLst>
          </p:cNvPr>
          <p:cNvGrpSpPr/>
          <p:nvPr/>
        </p:nvGrpSpPr>
        <p:grpSpPr>
          <a:xfrm>
            <a:off x="8639289" y="5594075"/>
            <a:ext cx="260141" cy="247162"/>
            <a:chOff x="3989630" y="4688328"/>
            <a:chExt cx="466987" cy="443689"/>
          </a:xfrm>
        </p:grpSpPr>
        <p:pic>
          <p:nvPicPr>
            <p:cNvPr id="2069" name="Picture 4">
              <a:extLst>
                <a:ext uri="{FF2B5EF4-FFF2-40B4-BE49-F238E27FC236}">
                  <a16:creationId xmlns:a16="http://schemas.microsoft.com/office/drawing/2014/main" id="{3ADF6BD1-70C9-589C-7B48-EB9D4D6912D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4025176" y="4688328"/>
              <a:ext cx="395897" cy="3400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72" name="Picture 4">
              <a:extLst>
                <a:ext uri="{FF2B5EF4-FFF2-40B4-BE49-F238E27FC236}">
                  <a16:creationId xmlns:a16="http://schemas.microsoft.com/office/drawing/2014/main" id="{762CFA29-332A-0D7D-E5F3-155959DF499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3989630" y="4920759"/>
              <a:ext cx="466987" cy="2112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E420BC48-FB43-E41C-2538-508A63329598}"/>
              </a:ext>
            </a:extLst>
          </p:cNvPr>
          <p:cNvCxnSpPr>
            <a:cxnSpLocks/>
          </p:cNvCxnSpPr>
          <p:nvPr/>
        </p:nvCxnSpPr>
        <p:spPr>
          <a:xfrm>
            <a:off x="7245497" y="2854734"/>
            <a:ext cx="2389374" cy="3567"/>
          </a:xfrm>
          <a:prstGeom prst="straightConnector1">
            <a:avLst/>
          </a:prstGeom>
          <a:ln w="57150">
            <a:solidFill>
              <a:srgbClr val="00998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D10F6DCC-72B8-BF67-7B6E-86C4D027F1B7}"/>
              </a:ext>
            </a:extLst>
          </p:cNvPr>
          <p:cNvSpPr txBox="1"/>
          <p:nvPr/>
        </p:nvSpPr>
        <p:spPr>
          <a:xfrm>
            <a:off x="7606051" y="577825"/>
            <a:ext cx="10990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rgbClr val="439F89"/>
              </a:buClr>
            </a:pPr>
            <a:r>
              <a:rPr lang="en-US" sz="1600" dirty="0">
                <a:solidFill>
                  <a:srgbClr val="058B73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VA 550</a:t>
            </a:r>
          </a:p>
          <a:p>
            <a:pPr marL="0" indent="0">
              <a:buNone/>
            </a:pPr>
            <a:endParaRPr lang="en-US" sz="2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096" name="TextBox 2095">
            <a:extLst>
              <a:ext uri="{FF2B5EF4-FFF2-40B4-BE49-F238E27FC236}">
                <a16:creationId xmlns:a16="http://schemas.microsoft.com/office/drawing/2014/main" id="{6CE6E183-A6A6-060F-AFA0-10E022003339}"/>
              </a:ext>
            </a:extLst>
          </p:cNvPr>
          <p:cNvSpPr txBox="1"/>
          <p:nvPr/>
        </p:nvSpPr>
        <p:spPr>
          <a:xfrm>
            <a:off x="7890857" y="2859033"/>
            <a:ext cx="14748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rgbClr val="439F89"/>
              </a:buClr>
            </a:pPr>
            <a:r>
              <a:rPr lang="en-US" sz="1200" noProof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To division 1</a:t>
            </a:r>
          </a:p>
          <a:p>
            <a:endParaRPr lang="en-US" sz="1200" b="1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097" name="TextBox 2096">
            <a:extLst>
              <a:ext uri="{FF2B5EF4-FFF2-40B4-BE49-F238E27FC236}">
                <a16:creationId xmlns:a16="http://schemas.microsoft.com/office/drawing/2014/main" id="{BBC81ECD-2B90-95C8-8D22-2EA72EA7257A}"/>
              </a:ext>
            </a:extLst>
          </p:cNvPr>
          <p:cNvSpPr txBox="1"/>
          <p:nvPr/>
        </p:nvSpPr>
        <p:spPr>
          <a:xfrm>
            <a:off x="8039062" y="4626314"/>
            <a:ext cx="14748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rgbClr val="439F89"/>
              </a:buClr>
            </a:pPr>
            <a:r>
              <a:rPr lang="en-US" sz="1200" noProof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To division 2</a:t>
            </a:r>
          </a:p>
          <a:p>
            <a:endParaRPr lang="en-US" sz="1200" b="1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098" name="TextBox 2097">
            <a:extLst>
              <a:ext uri="{FF2B5EF4-FFF2-40B4-BE49-F238E27FC236}">
                <a16:creationId xmlns:a16="http://schemas.microsoft.com/office/drawing/2014/main" id="{9C800B86-808B-9C57-9672-20348167B2C4}"/>
              </a:ext>
            </a:extLst>
          </p:cNvPr>
          <p:cNvSpPr txBox="1"/>
          <p:nvPr/>
        </p:nvSpPr>
        <p:spPr>
          <a:xfrm>
            <a:off x="8135536" y="6308306"/>
            <a:ext cx="14748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Clr>
                <a:srgbClr val="439F89"/>
              </a:buClr>
            </a:pPr>
            <a:r>
              <a:rPr lang="en-US" sz="1200" noProof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To division 3</a:t>
            </a:r>
          </a:p>
          <a:p>
            <a:endParaRPr lang="en-US" sz="1200" b="1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TextBox 8">
            <a:extLst>
              <a:ext uri="{FF2B5EF4-FFF2-40B4-BE49-F238E27FC236}">
                <a16:creationId xmlns:a16="http://schemas.microsoft.com/office/drawing/2014/main" id="{757E0C0E-ACFC-E131-8283-80F62011403C}"/>
              </a:ext>
            </a:extLst>
          </p:cNvPr>
          <p:cNvSpPr txBox="1"/>
          <p:nvPr/>
        </p:nvSpPr>
        <p:spPr>
          <a:xfrm>
            <a:off x="416452" y="270049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More insights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all" spc="0" normalizeH="0" dirty="0">
                <a:ln>
                  <a:noFill/>
                </a:ln>
                <a:solidFill>
                  <a:srgbClr val="00998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Flow Sub-metering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12D6B61C-3619-7065-5F95-B3CA03E7C769}"/>
              </a:ext>
            </a:extLst>
          </p:cNvPr>
          <p:cNvSpPr txBox="1"/>
          <p:nvPr/>
        </p:nvSpPr>
        <p:spPr>
          <a:xfrm>
            <a:off x="8872944" y="1642806"/>
            <a:ext cx="60971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b="1" dirty="0">
                <a:solidFill>
                  <a:srgbClr val="00C4A8"/>
                </a:solidFill>
              </a:rPr>
              <a:t>Track usage </a:t>
            </a:r>
            <a:endParaRPr lang="en-GB" sz="2800" b="1" noProof="0" dirty="0">
              <a:solidFill>
                <a:srgbClr val="00C4A8"/>
              </a:solidFill>
            </a:endParaRPr>
          </a:p>
        </p:txBody>
      </p:sp>
      <p:pic>
        <p:nvPicPr>
          <p:cNvPr id="12" name="Afbeelding 11">
            <a:extLst>
              <a:ext uri="{FF2B5EF4-FFF2-40B4-BE49-F238E27FC236}">
                <a16:creationId xmlns:a16="http://schemas.microsoft.com/office/drawing/2014/main" id="{C755A55A-0F9E-0AA2-AE89-63729F0D8D0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sp>
        <p:nvSpPr>
          <p:cNvPr id="2099" name="TextBox 30">
            <a:extLst>
              <a:ext uri="{FF2B5EF4-FFF2-40B4-BE49-F238E27FC236}">
                <a16:creationId xmlns:a16="http://schemas.microsoft.com/office/drawing/2014/main" id="{D408DDFC-A81C-BB7C-0DB3-D1E42C679860}"/>
              </a:ext>
            </a:extLst>
          </p:cNvPr>
          <p:cNvSpPr txBox="1"/>
          <p:nvPr/>
        </p:nvSpPr>
        <p:spPr>
          <a:xfrm>
            <a:off x="6213283" y="2285967"/>
            <a:ext cx="10990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rgbClr val="439F89"/>
              </a:buClr>
            </a:pPr>
            <a:r>
              <a:rPr lang="en-US" sz="1600" dirty="0">
                <a:solidFill>
                  <a:srgbClr val="058B73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VA 500</a:t>
            </a:r>
          </a:p>
          <a:p>
            <a:pPr marL="0" indent="0">
              <a:buNone/>
            </a:pPr>
            <a:endParaRPr lang="en-US" sz="200" b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grpSp>
        <p:nvGrpSpPr>
          <p:cNvPr id="2100" name="Group 8">
            <a:extLst>
              <a:ext uri="{FF2B5EF4-FFF2-40B4-BE49-F238E27FC236}">
                <a16:creationId xmlns:a16="http://schemas.microsoft.com/office/drawing/2014/main" id="{B15CF183-081A-2ED0-E234-EBD0E5CB82D0}"/>
              </a:ext>
            </a:extLst>
          </p:cNvPr>
          <p:cNvGrpSpPr/>
          <p:nvPr/>
        </p:nvGrpSpPr>
        <p:grpSpPr>
          <a:xfrm>
            <a:off x="9773405" y="2328984"/>
            <a:ext cx="1342210" cy="1008662"/>
            <a:chOff x="1979614" y="1651000"/>
            <a:chExt cx="5377755" cy="4352925"/>
          </a:xfrm>
        </p:grpSpPr>
        <p:pic>
          <p:nvPicPr>
            <p:cNvPr id="2101" name="Picture 3">
              <a:extLst>
                <a:ext uri="{FF2B5EF4-FFF2-40B4-BE49-F238E27FC236}">
                  <a16:creationId xmlns:a16="http://schemas.microsoft.com/office/drawing/2014/main" id="{14476C54-CA4D-A6DE-820E-BA5E99B36EA3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1979614" y="1651000"/>
              <a:ext cx="5169733" cy="4352925"/>
            </a:xfrm>
            <a:prstGeom prst="rect">
              <a:avLst/>
            </a:prstGeom>
          </p:spPr>
        </p:pic>
        <p:pic>
          <p:nvPicPr>
            <p:cNvPr id="2102" name="Picture 4">
              <a:extLst>
                <a:ext uri="{FF2B5EF4-FFF2-40B4-BE49-F238E27FC236}">
                  <a16:creationId xmlns:a16="http://schemas.microsoft.com/office/drawing/2014/main" id="{4F88AA20-9C2C-B2C2-F741-8383C0721926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6810376" y="2146300"/>
              <a:ext cx="546993" cy="1892300"/>
            </a:xfrm>
            <a:prstGeom prst="rect">
              <a:avLst/>
            </a:prstGeom>
          </p:spPr>
        </p:pic>
      </p:grpSp>
      <p:grpSp>
        <p:nvGrpSpPr>
          <p:cNvPr id="2106" name="Group 8">
            <a:extLst>
              <a:ext uri="{FF2B5EF4-FFF2-40B4-BE49-F238E27FC236}">
                <a16:creationId xmlns:a16="http://schemas.microsoft.com/office/drawing/2014/main" id="{121410E3-953D-0013-D6DB-C1DC64BC130C}"/>
              </a:ext>
            </a:extLst>
          </p:cNvPr>
          <p:cNvGrpSpPr/>
          <p:nvPr/>
        </p:nvGrpSpPr>
        <p:grpSpPr>
          <a:xfrm>
            <a:off x="9777504" y="4062551"/>
            <a:ext cx="1342210" cy="1008662"/>
            <a:chOff x="1979614" y="1651000"/>
            <a:chExt cx="5377755" cy="4352925"/>
          </a:xfrm>
        </p:grpSpPr>
        <p:pic>
          <p:nvPicPr>
            <p:cNvPr id="2107" name="Picture 3">
              <a:extLst>
                <a:ext uri="{FF2B5EF4-FFF2-40B4-BE49-F238E27FC236}">
                  <a16:creationId xmlns:a16="http://schemas.microsoft.com/office/drawing/2014/main" id="{AA7DD671-6DFA-90D9-7399-2D21FF5E043D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1979614" y="1651000"/>
              <a:ext cx="5169733" cy="4352925"/>
            </a:xfrm>
            <a:prstGeom prst="rect">
              <a:avLst/>
            </a:prstGeom>
          </p:spPr>
        </p:pic>
        <p:pic>
          <p:nvPicPr>
            <p:cNvPr id="2108" name="Picture 4">
              <a:extLst>
                <a:ext uri="{FF2B5EF4-FFF2-40B4-BE49-F238E27FC236}">
                  <a16:creationId xmlns:a16="http://schemas.microsoft.com/office/drawing/2014/main" id="{4FE51A0B-E8B0-23BF-8D26-16B05241E232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6810376" y="2146300"/>
              <a:ext cx="546993" cy="1892300"/>
            </a:xfrm>
            <a:prstGeom prst="rect">
              <a:avLst/>
            </a:prstGeom>
          </p:spPr>
        </p:pic>
      </p:grpSp>
      <p:grpSp>
        <p:nvGrpSpPr>
          <p:cNvPr id="2109" name="Group 8">
            <a:extLst>
              <a:ext uri="{FF2B5EF4-FFF2-40B4-BE49-F238E27FC236}">
                <a16:creationId xmlns:a16="http://schemas.microsoft.com/office/drawing/2014/main" id="{5AB7512A-0F9E-CC12-04F0-B771598E396B}"/>
              </a:ext>
            </a:extLst>
          </p:cNvPr>
          <p:cNvGrpSpPr/>
          <p:nvPr/>
        </p:nvGrpSpPr>
        <p:grpSpPr>
          <a:xfrm>
            <a:off x="9777504" y="5723553"/>
            <a:ext cx="1342210" cy="1008662"/>
            <a:chOff x="1979614" y="1651000"/>
            <a:chExt cx="5377755" cy="4352925"/>
          </a:xfrm>
        </p:grpSpPr>
        <p:pic>
          <p:nvPicPr>
            <p:cNvPr id="2110" name="Picture 3">
              <a:extLst>
                <a:ext uri="{FF2B5EF4-FFF2-40B4-BE49-F238E27FC236}">
                  <a16:creationId xmlns:a16="http://schemas.microsoft.com/office/drawing/2014/main" id="{3882C48D-E8CD-BAF8-0744-51389CBCC10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1979614" y="1651000"/>
              <a:ext cx="5169733" cy="4352925"/>
            </a:xfrm>
            <a:prstGeom prst="rect">
              <a:avLst/>
            </a:prstGeom>
          </p:spPr>
        </p:pic>
        <p:pic>
          <p:nvPicPr>
            <p:cNvPr id="2111" name="Picture 4">
              <a:extLst>
                <a:ext uri="{FF2B5EF4-FFF2-40B4-BE49-F238E27FC236}">
                  <a16:creationId xmlns:a16="http://schemas.microsoft.com/office/drawing/2014/main" id="{A10F5B07-D962-E7C2-246C-C228796B76D5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6810376" y="2146300"/>
              <a:ext cx="546993" cy="1892300"/>
            </a:xfrm>
            <a:prstGeom prst="rect">
              <a:avLst/>
            </a:prstGeom>
          </p:spPr>
        </p:pic>
      </p:grpSp>
      <p:pic>
        <p:nvPicPr>
          <p:cNvPr id="23" name="Picture 22" descr="Atex-Bilder: Stock-Fotos &amp; -Videos. | Adobe Stock">
            <a:extLst>
              <a:ext uri="{FF2B5EF4-FFF2-40B4-BE49-F238E27FC236}">
                <a16:creationId xmlns:a16="http://schemas.microsoft.com/office/drawing/2014/main" id="{71F051B4-C87A-FF67-EFBC-05C4519095A8}"/>
              </a:ext>
            </a:extLst>
          </p:cNvPr>
          <p:cNvPicPr>
            <a:picLocks noChangeAspect="1"/>
          </p:cNvPicPr>
          <p:nvPr/>
        </p:nvPicPr>
        <p:blipFill>
          <a:blip r:embed="rId16">
            <a:alphaModFix amt="62000"/>
          </a:blip>
          <a:stretch>
            <a:fillRect/>
          </a:stretch>
        </p:blipFill>
        <p:spPr>
          <a:xfrm>
            <a:off x="8477398" y="1074203"/>
            <a:ext cx="430732" cy="372749"/>
          </a:xfrm>
          <a:prstGeom prst="rect">
            <a:avLst/>
          </a:prstGeom>
        </p:spPr>
      </p:pic>
      <p:sp>
        <p:nvSpPr>
          <p:cNvPr id="9" name="Foliennummernplatzhalter 2047">
            <a:extLst>
              <a:ext uri="{FF2B5EF4-FFF2-40B4-BE49-F238E27FC236}">
                <a16:creationId xmlns:a16="http://schemas.microsoft.com/office/drawing/2014/main" id="{4BDA1640-552F-D3B6-11C0-25C118553A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16633" y="6499971"/>
            <a:ext cx="1266891" cy="270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48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895148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uppieren 14" hidden="1"/>
          <p:cNvGrpSpPr/>
          <p:nvPr/>
        </p:nvGrpSpPr>
        <p:grpSpPr>
          <a:xfrm>
            <a:off x="6667819" y="2597885"/>
            <a:ext cx="612362" cy="642824"/>
            <a:chOff x="5680575" y="4582475"/>
            <a:chExt cx="738176" cy="718751"/>
          </a:xfrm>
        </p:grpSpPr>
        <p:cxnSp>
          <p:nvCxnSpPr>
            <p:cNvPr id="24" name="Gerade Verbindung 23"/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/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/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/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/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/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/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1AA8D7CC-7A3C-BB9D-005F-D5F67E162C63}"/>
              </a:ext>
            </a:extLst>
          </p:cNvPr>
          <p:cNvSpPr/>
          <p:nvPr/>
        </p:nvSpPr>
        <p:spPr>
          <a:xfrm>
            <a:off x="1456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8755D3A-F215-665D-1B14-4607DA175273}"/>
              </a:ext>
            </a:extLst>
          </p:cNvPr>
          <p:cNvSpPr txBox="1"/>
          <p:nvPr/>
        </p:nvSpPr>
        <p:spPr>
          <a:xfrm>
            <a:off x="4834562" y="3605139"/>
            <a:ext cx="11386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rgbClr val="439F89"/>
              </a:buClr>
            </a:pPr>
            <a:r>
              <a:rPr lang="en-US" sz="1600" dirty="0">
                <a:solidFill>
                  <a:srgbClr val="058B73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VD 500</a:t>
            </a:r>
          </a:p>
          <a:p>
            <a:pPr marL="0" indent="0">
              <a:buNone/>
            </a:pPr>
            <a:endParaRPr lang="en-US" sz="200" b="1" dirty="0"/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FE693F68-A5C3-FFE4-6D4A-4652CC9E6468}"/>
              </a:ext>
            </a:extLst>
          </p:cNvPr>
          <p:cNvCxnSpPr>
            <a:cxnSpLocks/>
          </p:cNvCxnSpPr>
          <p:nvPr/>
        </p:nvCxnSpPr>
        <p:spPr>
          <a:xfrm flipV="1">
            <a:off x="3325470" y="4989819"/>
            <a:ext cx="2717099" cy="10303"/>
          </a:xfrm>
          <a:prstGeom prst="straightConnector1">
            <a:avLst/>
          </a:prstGeom>
          <a:ln w="76200">
            <a:solidFill>
              <a:srgbClr val="009982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FE924553-148C-A103-B2DC-C6EB771934AC}"/>
              </a:ext>
            </a:extLst>
          </p:cNvPr>
          <p:cNvSpPr txBox="1"/>
          <p:nvPr/>
        </p:nvSpPr>
        <p:spPr>
          <a:xfrm>
            <a:off x="2358248" y="5632815"/>
            <a:ext cx="19796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C</a:t>
            </a:r>
            <a:r>
              <a:rPr lang="nl-BE" dirty="0" err="1">
                <a:solidFill>
                  <a:schemeClr val="bg1">
                    <a:lumMod val="50000"/>
                  </a:schemeClr>
                </a:solidFill>
              </a:rPr>
              <a:t>ompressor</a:t>
            </a:r>
            <a:endParaRPr lang="nl-BE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E917F42-FD03-E966-F618-ED780C696FFC}"/>
              </a:ext>
            </a:extLst>
          </p:cNvPr>
          <p:cNvSpPr txBox="1"/>
          <p:nvPr/>
        </p:nvSpPr>
        <p:spPr>
          <a:xfrm>
            <a:off x="5622201" y="5560840"/>
            <a:ext cx="98520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Dryer</a:t>
            </a:r>
            <a:endParaRPr lang="nl-BE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BD94BAFD-DEA5-ACDC-32A7-7304F2F58CE2}"/>
              </a:ext>
            </a:extLst>
          </p:cNvPr>
          <p:cNvGrpSpPr/>
          <p:nvPr/>
        </p:nvGrpSpPr>
        <p:grpSpPr>
          <a:xfrm>
            <a:off x="5701881" y="4726571"/>
            <a:ext cx="457200" cy="757237"/>
            <a:chOff x="4754064" y="3751843"/>
            <a:chExt cx="457200" cy="757237"/>
          </a:xfrm>
          <a:noFill/>
        </p:grpSpPr>
        <p:sp>
          <p:nvSpPr>
            <p:cNvPr id="57" name="Freeform 123">
              <a:extLst>
                <a:ext uri="{FF2B5EF4-FFF2-40B4-BE49-F238E27FC236}">
                  <a16:creationId xmlns:a16="http://schemas.microsoft.com/office/drawing/2014/main" id="{B1E7DD4C-AED0-39DA-9EA2-548BD4EFC74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4064" y="3751843"/>
              <a:ext cx="457200" cy="457200"/>
            </a:xfrm>
            <a:custGeom>
              <a:avLst/>
              <a:gdLst>
                <a:gd name="T0" fmla="*/ 0 w 288"/>
                <a:gd name="T1" fmla="*/ 2147483646 h 288"/>
                <a:gd name="T2" fmla="*/ 2147483646 w 288"/>
                <a:gd name="T3" fmla="*/ 2147483646 h 288"/>
                <a:gd name="T4" fmla="*/ 2147483646 w 288"/>
                <a:gd name="T5" fmla="*/ 2147483646 h 288"/>
                <a:gd name="T6" fmla="*/ 2147483646 w 288"/>
                <a:gd name="T7" fmla="*/ 0 h 288"/>
                <a:gd name="T8" fmla="*/ 0 w 288"/>
                <a:gd name="T9" fmla="*/ 2147483646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144"/>
                  </a:moveTo>
                  <a:lnTo>
                    <a:pt x="144" y="288"/>
                  </a:lnTo>
                  <a:lnTo>
                    <a:pt x="288" y="144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grpFill/>
            <a:ln w="9525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58" name="Line 124">
              <a:extLst>
                <a:ext uri="{FF2B5EF4-FFF2-40B4-BE49-F238E27FC236}">
                  <a16:creationId xmlns:a16="http://schemas.microsoft.com/office/drawing/2014/main" id="{7A2D2D80-8928-FAFD-B48C-F7D05DCC43C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06464" y="3828043"/>
              <a:ext cx="1524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59" name="Line 125">
              <a:extLst>
                <a:ext uri="{FF2B5EF4-FFF2-40B4-BE49-F238E27FC236}">
                  <a16:creationId xmlns:a16="http://schemas.microsoft.com/office/drawing/2014/main" id="{E201E95A-C5F5-60FB-9968-2F2D5A21C30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906464" y="4132843"/>
              <a:ext cx="1524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grpSp>
          <p:nvGrpSpPr>
            <p:cNvPr id="60" name="Group 283">
              <a:extLst>
                <a:ext uri="{FF2B5EF4-FFF2-40B4-BE49-F238E27FC236}">
                  <a16:creationId xmlns:a16="http://schemas.microsoft.com/office/drawing/2014/main" id="{398261A9-4F29-579C-BED1-CBFC129B0F0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82652" y="4213805"/>
              <a:ext cx="200025" cy="295275"/>
              <a:chOff x="5048249" y="2494122"/>
              <a:chExt cx="200025" cy="295276"/>
            </a:xfrm>
            <a:grpFill/>
          </p:grpSpPr>
          <p:sp>
            <p:nvSpPr>
              <p:cNvPr id="61" name="Oval 94">
                <a:extLst>
                  <a:ext uri="{FF2B5EF4-FFF2-40B4-BE49-F238E27FC236}">
                    <a16:creationId xmlns:a16="http://schemas.microsoft.com/office/drawing/2014/main" id="{C9DF56DD-C857-BEC7-4C71-CE962687BF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>
                <a:off x="5049837" y="2541747"/>
                <a:ext cx="196850" cy="200025"/>
              </a:xfrm>
              <a:prstGeom prst="ellips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200">
                  <a:latin typeface="Arial" panose="020B0604020202020204" pitchFamily="34" charset="0"/>
                </a:endParaRPr>
              </a:p>
            </p:txBody>
          </p:sp>
          <p:sp>
            <p:nvSpPr>
              <p:cNvPr id="62" name="AutoShape 95">
                <a:extLst>
                  <a:ext uri="{FF2B5EF4-FFF2-40B4-BE49-F238E27FC236}">
                    <a16:creationId xmlns:a16="http://schemas.microsoft.com/office/drawing/2014/main" id="{284846A9-6095-3CAC-0EC0-4B514BDD29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8109783">
                <a:off x="5048249" y="2543335"/>
                <a:ext cx="200025" cy="196850"/>
              </a:xfrm>
              <a:custGeom>
                <a:avLst/>
                <a:gdLst>
                  <a:gd name="T0" fmla="*/ 2147483646 w 21600"/>
                  <a:gd name="T1" fmla="*/ 0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771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sp>
            <p:nvSpPr>
              <p:cNvPr id="63" name="Freeform 96">
                <a:extLst>
                  <a:ext uri="{FF2B5EF4-FFF2-40B4-BE49-F238E27FC236}">
                    <a16:creationId xmlns:a16="http://schemas.microsoft.com/office/drawing/2014/main" id="{C752EEA8-5EFB-4F85-A4C4-36A9BDD817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255" y="2592547"/>
                <a:ext cx="100013" cy="98425"/>
              </a:xfrm>
              <a:custGeom>
                <a:avLst/>
                <a:gdLst>
                  <a:gd name="T0" fmla="*/ 0 w 192"/>
                  <a:gd name="T1" fmla="*/ 2147483646 h 192"/>
                  <a:gd name="T2" fmla="*/ 2147483646 w 192"/>
                  <a:gd name="T3" fmla="*/ 0 h 192"/>
                  <a:gd name="T4" fmla="*/ 2147483646 w 192"/>
                  <a:gd name="T5" fmla="*/ 2147483646 h 192"/>
                  <a:gd name="T6" fmla="*/ 2147483646 w 192"/>
                  <a:gd name="T7" fmla="*/ 2147483646 h 192"/>
                  <a:gd name="T8" fmla="*/ 2147483646 w 192"/>
                  <a:gd name="T9" fmla="*/ 2147483646 h 192"/>
                  <a:gd name="T10" fmla="*/ 2147483646 w 192"/>
                  <a:gd name="T11" fmla="*/ 2147483646 h 19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92" h="192">
                    <a:moveTo>
                      <a:pt x="0" y="192"/>
                    </a:moveTo>
                    <a:lnTo>
                      <a:pt x="192" y="0"/>
                    </a:lnTo>
                    <a:lnTo>
                      <a:pt x="192" y="96"/>
                    </a:lnTo>
                    <a:lnTo>
                      <a:pt x="192" y="144"/>
                    </a:lnTo>
                    <a:lnTo>
                      <a:pt x="144" y="192"/>
                    </a:lnTo>
                    <a:lnTo>
                      <a:pt x="48" y="192"/>
                    </a:ln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sp>
            <p:nvSpPr>
              <p:cNvPr id="1024" name="Line 97">
                <a:extLst>
                  <a:ext uri="{FF2B5EF4-FFF2-40B4-BE49-F238E27FC236}">
                    <a16:creationId xmlns:a16="http://schemas.microsoft.com/office/drawing/2014/main" id="{77EBA329-5083-41AA-3F16-D8E821E34D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148262" y="2740185"/>
                <a:ext cx="0" cy="49213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sp>
            <p:nvSpPr>
              <p:cNvPr id="1025" name="Line 98">
                <a:extLst>
                  <a:ext uri="{FF2B5EF4-FFF2-40B4-BE49-F238E27FC236}">
                    <a16:creationId xmlns:a16="http://schemas.microsoft.com/office/drawing/2014/main" id="{BF066F8E-DD21-1D16-E19D-243A319B18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148262" y="2494122"/>
                <a:ext cx="0" cy="49213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</p:grpSp>
      </p:grpSp>
      <p:sp>
        <p:nvSpPr>
          <p:cNvPr id="1028" name="Block Arc 1027">
            <a:extLst>
              <a:ext uri="{FF2B5EF4-FFF2-40B4-BE49-F238E27FC236}">
                <a16:creationId xmlns:a16="http://schemas.microsoft.com/office/drawing/2014/main" id="{8D9EAC1E-A83A-ED32-5B50-0586606BF827}"/>
              </a:ext>
            </a:extLst>
          </p:cNvPr>
          <p:cNvSpPr/>
          <p:nvPr/>
        </p:nvSpPr>
        <p:spPr>
          <a:xfrm rot="8162487">
            <a:off x="5834021" y="5230254"/>
            <a:ext cx="195263" cy="207530"/>
          </a:xfrm>
          <a:prstGeom prst="blockArc">
            <a:avLst>
              <a:gd name="adj1" fmla="val 10800000"/>
              <a:gd name="adj2" fmla="val 195"/>
              <a:gd name="adj3" fmla="val 4862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>
              <a:solidFill>
                <a:schemeClr val="tx1"/>
              </a:solidFill>
            </a:endParaRPr>
          </a:p>
        </p:txBody>
      </p:sp>
      <p:sp>
        <p:nvSpPr>
          <p:cNvPr id="1029" name="Line 126">
            <a:extLst>
              <a:ext uri="{FF2B5EF4-FFF2-40B4-BE49-F238E27FC236}">
                <a16:creationId xmlns:a16="http://schemas.microsoft.com/office/drawing/2014/main" id="{CBD5A58F-BCBD-73A3-483F-3ABF93EBFB31}"/>
              </a:ext>
            </a:extLst>
          </p:cNvPr>
          <p:cNvSpPr>
            <a:spLocks noChangeShapeType="1"/>
          </p:cNvSpPr>
          <p:nvPr/>
        </p:nvSpPr>
        <p:spPr bwMode="auto">
          <a:xfrm>
            <a:off x="5625681" y="4955171"/>
            <a:ext cx="76200" cy="0"/>
          </a:xfrm>
          <a:prstGeom prst="line">
            <a:avLst/>
          </a:prstGeom>
          <a:noFill/>
          <a:ln w="9525">
            <a:solidFill>
              <a:schemeClr val="bg1">
                <a:lumMod val="65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1031" name="Line 126">
            <a:extLst>
              <a:ext uri="{FF2B5EF4-FFF2-40B4-BE49-F238E27FC236}">
                <a16:creationId xmlns:a16="http://schemas.microsoft.com/office/drawing/2014/main" id="{558CFB16-4B67-F3A9-68E2-31CB81A69047}"/>
              </a:ext>
            </a:extLst>
          </p:cNvPr>
          <p:cNvSpPr>
            <a:spLocks noChangeShapeType="1"/>
          </p:cNvSpPr>
          <p:nvPr/>
        </p:nvSpPr>
        <p:spPr bwMode="auto">
          <a:xfrm>
            <a:off x="6159081" y="4955171"/>
            <a:ext cx="76200" cy="0"/>
          </a:xfrm>
          <a:prstGeom prst="line">
            <a:avLst/>
          </a:prstGeom>
          <a:noFill/>
          <a:ln w="9525">
            <a:solidFill>
              <a:schemeClr val="bg1">
                <a:lumMod val="65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FDD47D9F-88CB-FB81-5D6D-78C52C35DA5B}"/>
              </a:ext>
            </a:extLst>
          </p:cNvPr>
          <p:cNvCxnSpPr>
            <a:cxnSpLocks/>
          </p:cNvCxnSpPr>
          <p:nvPr/>
        </p:nvCxnSpPr>
        <p:spPr>
          <a:xfrm>
            <a:off x="6044982" y="4968099"/>
            <a:ext cx="1790340" cy="7807"/>
          </a:xfrm>
          <a:prstGeom prst="straightConnector1">
            <a:avLst/>
          </a:prstGeom>
          <a:ln w="57150">
            <a:solidFill>
              <a:srgbClr val="00998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Stainless Steel Air Pressure Vessel, Capacity: 500-1000 L">
            <a:extLst>
              <a:ext uri="{FF2B5EF4-FFF2-40B4-BE49-F238E27FC236}">
                <a16:creationId xmlns:a16="http://schemas.microsoft.com/office/drawing/2014/main" id="{4A5BF894-25A2-8A30-D1C5-2D7DB2421F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200" b="95000" l="10000" r="90000">
                        <a14:foregroundMark x1="43600" y1="6200" x2="57800" y2="7000"/>
                        <a14:foregroundMark x1="38600" y1="38800" x2="38600" y2="41000"/>
                        <a14:foregroundMark x1="58400" y1="33400" x2="58600" y2="37000"/>
                        <a14:foregroundMark x1="51800" y1="95000" x2="51000" y2="934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487" y="3328607"/>
            <a:ext cx="2419470" cy="2419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4">
            <a:extLst>
              <a:ext uri="{FF2B5EF4-FFF2-40B4-BE49-F238E27FC236}">
                <a16:creationId xmlns:a16="http://schemas.microsoft.com/office/drawing/2014/main" id="{BD38BB5D-0003-B35D-CE2E-227BD12233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99" r="40824"/>
          <a:stretch/>
        </p:blipFill>
        <p:spPr bwMode="auto">
          <a:xfrm>
            <a:off x="4466208" y="2811533"/>
            <a:ext cx="711647" cy="2246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Drop.pdf" descr="Drop.pdf">
            <a:extLst>
              <a:ext uri="{FF2B5EF4-FFF2-40B4-BE49-F238E27FC236}">
                <a16:creationId xmlns:a16="http://schemas.microsoft.com/office/drawing/2014/main" id="{0E9EC835-FFE6-1001-CBB2-6FAB50EE12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58683" y="5602201"/>
            <a:ext cx="825493" cy="825493"/>
          </a:xfrm>
          <a:prstGeom prst="rect">
            <a:avLst/>
          </a:prstGeom>
          <a:ln w="12700">
            <a:miter lim="400000"/>
          </a:ln>
        </p:spPr>
      </p:pic>
      <p:sp>
        <p:nvSpPr>
          <p:cNvPr id="1040" name="TextBox 1039">
            <a:extLst>
              <a:ext uri="{FF2B5EF4-FFF2-40B4-BE49-F238E27FC236}">
                <a16:creationId xmlns:a16="http://schemas.microsoft.com/office/drawing/2014/main" id="{6615FBCE-0148-23CC-6019-785134F1F6C1}"/>
              </a:ext>
            </a:extLst>
          </p:cNvPr>
          <p:cNvSpPr txBox="1"/>
          <p:nvPr/>
        </p:nvSpPr>
        <p:spPr>
          <a:xfrm>
            <a:off x="4162675" y="6387975"/>
            <a:ext cx="7408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Wet</a:t>
            </a:r>
            <a:endParaRPr lang="nl-BE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44" name="Rectangle 1043">
            <a:extLst>
              <a:ext uri="{FF2B5EF4-FFF2-40B4-BE49-F238E27FC236}">
                <a16:creationId xmlns:a16="http://schemas.microsoft.com/office/drawing/2014/main" id="{1407C9A4-E636-9E58-DFDC-A8EDD7C6C0B0}"/>
              </a:ext>
            </a:extLst>
          </p:cNvPr>
          <p:cNvSpPr/>
          <p:nvPr/>
        </p:nvSpPr>
        <p:spPr>
          <a:xfrm>
            <a:off x="9719934" y="2256832"/>
            <a:ext cx="947832" cy="12348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1038" name="Drop_Neg.pdf" descr="Drop_Neg.pdf">
            <a:extLst>
              <a:ext uri="{FF2B5EF4-FFF2-40B4-BE49-F238E27FC236}">
                <a16:creationId xmlns:a16="http://schemas.microsoft.com/office/drawing/2014/main" id="{AFB56F81-CE93-E766-ACC5-903BB2B9643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79402" y="5425549"/>
            <a:ext cx="832171" cy="832171"/>
          </a:xfrm>
          <a:prstGeom prst="rect">
            <a:avLst/>
          </a:prstGeom>
          <a:ln w="12700">
            <a:miter lim="400000"/>
          </a:ln>
        </p:spPr>
      </p:pic>
      <p:sp>
        <p:nvSpPr>
          <p:cNvPr id="1041" name="TextBox 1040">
            <a:extLst>
              <a:ext uri="{FF2B5EF4-FFF2-40B4-BE49-F238E27FC236}">
                <a16:creationId xmlns:a16="http://schemas.microsoft.com/office/drawing/2014/main" id="{57CB5A60-F1EB-6B86-F840-E983E4B9B5DD}"/>
              </a:ext>
            </a:extLst>
          </p:cNvPr>
          <p:cNvSpPr txBox="1"/>
          <p:nvPr/>
        </p:nvSpPr>
        <p:spPr>
          <a:xfrm>
            <a:off x="9404949" y="6320110"/>
            <a:ext cx="7408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Dry</a:t>
            </a:r>
            <a:endParaRPr lang="nl-BE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64E8111-E2D8-3DEA-23FD-A5F5C04464A5}"/>
              </a:ext>
            </a:extLst>
          </p:cNvPr>
          <p:cNvSpPr/>
          <p:nvPr/>
        </p:nvSpPr>
        <p:spPr>
          <a:xfrm>
            <a:off x="9719934" y="2256832"/>
            <a:ext cx="947832" cy="12348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19" name="Grafik 12">
            <a:extLst>
              <a:ext uri="{FF2B5EF4-FFF2-40B4-BE49-F238E27FC236}">
                <a16:creationId xmlns:a16="http://schemas.microsoft.com/office/drawing/2014/main" id="{9512271B-00CF-1E51-245A-D6EA89C896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20905" y="1870599"/>
            <a:ext cx="606198" cy="2256565"/>
          </a:xfrm>
          <a:prstGeom prst="rect">
            <a:avLst/>
          </a:prstGeom>
        </p:spPr>
      </p:pic>
      <p:sp>
        <p:nvSpPr>
          <p:cNvPr id="1035" name="TextBox 1034">
            <a:extLst>
              <a:ext uri="{FF2B5EF4-FFF2-40B4-BE49-F238E27FC236}">
                <a16:creationId xmlns:a16="http://schemas.microsoft.com/office/drawing/2014/main" id="{AA25C226-431C-5580-00D8-CD1DD455EACB}"/>
              </a:ext>
            </a:extLst>
          </p:cNvPr>
          <p:cNvSpPr txBox="1"/>
          <p:nvPr/>
        </p:nvSpPr>
        <p:spPr>
          <a:xfrm>
            <a:off x="9135928" y="1245918"/>
            <a:ext cx="10990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rgbClr val="439F89"/>
              </a:buClr>
            </a:pPr>
            <a:r>
              <a:rPr lang="en-US" sz="1600" dirty="0">
                <a:solidFill>
                  <a:srgbClr val="058B73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VA 500</a:t>
            </a:r>
          </a:p>
          <a:p>
            <a:pPr marL="0" indent="0">
              <a:buNone/>
            </a:pPr>
            <a:endParaRPr lang="en-US" sz="200" b="1" dirty="0"/>
          </a:p>
        </p:txBody>
      </p:sp>
      <p:sp>
        <p:nvSpPr>
          <p:cNvPr id="1039" name="TextBox 1038">
            <a:extLst>
              <a:ext uri="{FF2B5EF4-FFF2-40B4-BE49-F238E27FC236}">
                <a16:creationId xmlns:a16="http://schemas.microsoft.com/office/drawing/2014/main" id="{798E3952-7A7F-938D-BD68-C5FBC0875EA7}"/>
              </a:ext>
            </a:extLst>
          </p:cNvPr>
          <p:cNvSpPr txBox="1"/>
          <p:nvPr/>
        </p:nvSpPr>
        <p:spPr>
          <a:xfrm>
            <a:off x="9404476" y="1434626"/>
            <a:ext cx="91060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BE" sz="1600" dirty="0">
                <a:solidFill>
                  <a:schemeClr val="bg1">
                    <a:lumMod val="50000"/>
                  </a:schemeClr>
                </a:solidFill>
              </a:rPr>
              <a:t>Flow</a:t>
            </a:r>
            <a:endParaRPr lang="nl-BE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4" name="Group 69">
            <a:extLst>
              <a:ext uri="{FF2B5EF4-FFF2-40B4-BE49-F238E27FC236}">
                <a16:creationId xmlns:a16="http://schemas.microsoft.com/office/drawing/2014/main" id="{B8CFE62B-7B78-3660-726D-882311C423AB}"/>
              </a:ext>
            </a:extLst>
          </p:cNvPr>
          <p:cNvGrpSpPr>
            <a:grpSpLocks/>
          </p:cNvGrpSpPr>
          <p:nvPr/>
        </p:nvGrpSpPr>
        <p:grpSpPr bwMode="auto">
          <a:xfrm>
            <a:off x="2380497" y="4724359"/>
            <a:ext cx="601615" cy="492014"/>
            <a:chOff x="480" y="480"/>
            <a:chExt cx="1425" cy="1275"/>
          </a:xfrm>
          <a:solidFill>
            <a:srgbClr val="003060"/>
          </a:solidFill>
        </p:grpSpPr>
        <p:sp>
          <p:nvSpPr>
            <p:cNvPr id="5" name="Oval 70">
              <a:extLst>
                <a:ext uri="{FF2B5EF4-FFF2-40B4-BE49-F238E27FC236}">
                  <a16:creationId xmlns:a16="http://schemas.microsoft.com/office/drawing/2014/main" id="{00B78CAF-62F4-9EBF-43CB-30A7B89ED7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480"/>
              <a:ext cx="1221" cy="1275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8" name="Line 71">
              <a:extLst>
                <a:ext uri="{FF2B5EF4-FFF2-40B4-BE49-F238E27FC236}">
                  <a16:creationId xmlns:a16="http://schemas.microsoft.com/office/drawing/2014/main" id="{B4BF360E-5F0F-1718-A3AE-7FA157D7B71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01" y="1118"/>
              <a:ext cx="204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0" name="Line 72">
              <a:extLst>
                <a:ext uri="{FF2B5EF4-FFF2-40B4-BE49-F238E27FC236}">
                  <a16:creationId xmlns:a16="http://schemas.microsoft.com/office/drawing/2014/main" id="{8F662A22-03F7-9154-CBEF-CC6CCAB7334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631" y="726"/>
              <a:ext cx="1042" cy="229"/>
            </a:xfrm>
            <a:prstGeom prst="lin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1" name="Line 73">
              <a:extLst>
                <a:ext uri="{FF2B5EF4-FFF2-40B4-BE49-F238E27FC236}">
                  <a16:creationId xmlns:a16="http://schemas.microsoft.com/office/drawing/2014/main" id="{6F87B3CE-631D-68BF-1956-95F4700E3D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24" y="1304"/>
              <a:ext cx="1042" cy="229"/>
            </a:xfrm>
            <a:prstGeom prst="lin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1066" name="Rectangle 1065">
            <a:extLst>
              <a:ext uri="{FF2B5EF4-FFF2-40B4-BE49-F238E27FC236}">
                <a16:creationId xmlns:a16="http://schemas.microsoft.com/office/drawing/2014/main" id="{52CAA885-DD03-56AB-96A6-E97C9C462161}"/>
              </a:ext>
            </a:extLst>
          </p:cNvPr>
          <p:cNvSpPr/>
          <p:nvPr/>
        </p:nvSpPr>
        <p:spPr>
          <a:xfrm>
            <a:off x="5682496" y="1336705"/>
            <a:ext cx="1996794" cy="1570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cxnSp>
        <p:nvCxnSpPr>
          <p:cNvPr id="1067" name="Straight Connector 1066">
            <a:extLst>
              <a:ext uri="{FF2B5EF4-FFF2-40B4-BE49-F238E27FC236}">
                <a16:creationId xmlns:a16="http://schemas.microsoft.com/office/drawing/2014/main" id="{0122C753-D729-EB4A-C71F-468450E92B68}"/>
              </a:ext>
            </a:extLst>
          </p:cNvPr>
          <p:cNvCxnSpPr>
            <a:cxnSpLocks/>
          </p:cNvCxnSpPr>
          <p:nvPr/>
        </p:nvCxnSpPr>
        <p:spPr>
          <a:xfrm flipH="1">
            <a:off x="6978787" y="2114640"/>
            <a:ext cx="2533930" cy="0"/>
          </a:xfrm>
          <a:prstGeom prst="line">
            <a:avLst/>
          </a:prstGeom>
          <a:ln>
            <a:solidFill>
              <a:srgbClr val="058B7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69" name="Picture 2" descr="Intelligent chart recorder DS 500 for compressed air and gases">
            <a:extLst>
              <a:ext uri="{FF2B5EF4-FFF2-40B4-BE49-F238E27FC236}">
                <a16:creationId xmlns:a16="http://schemas.microsoft.com/office/drawing/2014/main" id="{F111C584-4AA0-DB9C-D259-E03784DCA6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2" t="9974" r="7606" b="7827"/>
          <a:stretch/>
        </p:blipFill>
        <p:spPr bwMode="auto">
          <a:xfrm>
            <a:off x="5086898" y="1615337"/>
            <a:ext cx="1959069" cy="1383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70" name="Rectangle 1069">
            <a:extLst>
              <a:ext uri="{FF2B5EF4-FFF2-40B4-BE49-F238E27FC236}">
                <a16:creationId xmlns:a16="http://schemas.microsoft.com/office/drawing/2014/main" id="{CE97B724-0531-3DA0-92CA-0C810C79DD8F}"/>
              </a:ext>
            </a:extLst>
          </p:cNvPr>
          <p:cNvSpPr/>
          <p:nvPr/>
        </p:nvSpPr>
        <p:spPr>
          <a:xfrm>
            <a:off x="5682496" y="1336705"/>
            <a:ext cx="1996794" cy="1570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1072" name="TextBox 1071">
            <a:extLst>
              <a:ext uri="{FF2B5EF4-FFF2-40B4-BE49-F238E27FC236}">
                <a16:creationId xmlns:a16="http://schemas.microsoft.com/office/drawing/2014/main" id="{8CCE1246-078F-33FC-CE58-A529B00B5710}"/>
              </a:ext>
            </a:extLst>
          </p:cNvPr>
          <p:cNvSpPr txBox="1"/>
          <p:nvPr/>
        </p:nvSpPr>
        <p:spPr>
          <a:xfrm>
            <a:off x="5094677" y="2976691"/>
            <a:ext cx="18659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rgbClr val="439F89"/>
              </a:buClr>
            </a:pPr>
            <a:r>
              <a:rPr lang="en-US" sz="1600" dirty="0">
                <a:solidFill>
                  <a:srgbClr val="058B73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DS 500</a:t>
            </a:r>
          </a:p>
          <a:p>
            <a:pPr marL="0" indent="0">
              <a:buNone/>
            </a:pPr>
            <a:endParaRPr lang="en-US" sz="200" b="1" dirty="0"/>
          </a:p>
        </p:txBody>
      </p:sp>
      <p:cxnSp>
        <p:nvCxnSpPr>
          <p:cNvPr id="1073" name="Straight Connector 1072">
            <a:extLst>
              <a:ext uri="{FF2B5EF4-FFF2-40B4-BE49-F238E27FC236}">
                <a16:creationId xmlns:a16="http://schemas.microsoft.com/office/drawing/2014/main" id="{5EF4F060-5120-AD58-9476-F8660609210E}"/>
              </a:ext>
            </a:extLst>
          </p:cNvPr>
          <p:cNvCxnSpPr>
            <a:endCxn id="1069" idx="3"/>
          </p:cNvCxnSpPr>
          <p:nvPr/>
        </p:nvCxnSpPr>
        <p:spPr>
          <a:xfrm flipH="1">
            <a:off x="7045967" y="2307132"/>
            <a:ext cx="1212286" cy="0"/>
          </a:xfrm>
          <a:prstGeom prst="line">
            <a:avLst/>
          </a:prstGeom>
          <a:ln>
            <a:solidFill>
              <a:srgbClr val="058B7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74" name="Picture 2" descr="Stationary dew point measurement in compressed air systems with DS 400 - dew point set">
            <a:extLst>
              <a:ext uri="{FF2B5EF4-FFF2-40B4-BE49-F238E27FC236}">
                <a16:creationId xmlns:a16="http://schemas.microsoft.com/office/drawing/2014/main" id="{1185AC90-9C6A-C994-56AA-976C4EA68D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09" t="30355" r="21259" b="29921"/>
          <a:stretch/>
        </p:blipFill>
        <p:spPr bwMode="auto">
          <a:xfrm>
            <a:off x="7923656" y="2047994"/>
            <a:ext cx="532432" cy="137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75" name="TextBox 1074">
            <a:extLst>
              <a:ext uri="{FF2B5EF4-FFF2-40B4-BE49-F238E27FC236}">
                <a16:creationId xmlns:a16="http://schemas.microsoft.com/office/drawing/2014/main" id="{EBB64C2B-A23E-E2A6-CF0D-05BEB313D75F}"/>
              </a:ext>
            </a:extLst>
          </p:cNvPr>
          <p:cNvSpPr txBox="1"/>
          <p:nvPr/>
        </p:nvSpPr>
        <p:spPr>
          <a:xfrm>
            <a:off x="7676293" y="1565749"/>
            <a:ext cx="10990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rgbClr val="439F89"/>
              </a:buClr>
            </a:pPr>
            <a:r>
              <a:rPr lang="en-US" sz="1600" dirty="0">
                <a:solidFill>
                  <a:srgbClr val="058B73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FA 510</a:t>
            </a:r>
          </a:p>
          <a:p>
            <a:pPr marL="0" indent="0">
              <a:buNone/>
            </a:pPr>
            <a:endParaRPr lang="en-US" sz="200" b="1" dirty="0"/>
          </a:p>
        </p:txBody>
      </p:sp>
      <p:sp>
        <p:nvSpPr>
          <p:cNvPr id="1076" name="TextBox 1075">
            <a:extLst>
              <a:ext uri="{FF2B5EF4-FFF2-40B4-BE49-F238E27FC236}">
                <a16:creationId xmlns:a16="http://schemas.microsoft.com/office/drawing/2014/main" id="{55782A2B-EF80-325E-7681-6C7E35AA85C3}"/>
              </a:ext>
            </a:extLst>
          </p:cNvPr>
          <p:cNvSpPr txBox="1"/>
          <p:nvPr/>
        </p:nvSpPr>
        <p:spPr>
          <a:xfrm>
            <a:off x="7700282" y="1745308"/>
            <a:ext cx="130879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BE" sz="1600" dirty="0" err="1">
                <a:solidFill>
                  <a:schemeClr val="bg1">
                    <a:lumMod val="50000"/>
                  </a:schemeClr>
                </a:solidFill>
              </a:rPr>
              <a:t>Dewpoint</a:t>
            </a:r>
            <a:endParaRPr lang="nl-BE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1077" name="Straight Connector 1076">
            <a:extLst>
              <a:ext uri="{FF2B5EF4-FFF2-40B4-BE49-F238E27FC236}">
                <a16:creationId xmlns:a16="http://schemas.microsoft.com/office/drawing/2014/main" id="{A2DAB8C5-B674-C4EB-EE05-B295AD67CA43}"/>
              </a:ext>
            </a:extLst>
          </p:cNvPr>
          <p:cNvCxnSpPr>
            <a:cxnSpLocks/>
          </p:cNvCxnSpPr>
          <p:nvPr/>
        </p:nvCxnSpPr>
        <p:spPr>
          <a:xfrm flipV="1">
            <a:off x="4822031" y="2406167"/>
            <a:ext cx="0" cy="513341"/>
          </a:xfrm>
          <a:prstGeom prst="line">
            <a:avLst/>
          </a:prstGeom>
          <a:ln>
            <a:solidFill>
              <a:srgbClr val="058B7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9" name="Straight Connector 1078">
            <a:extLst>
              <a:ext uri="{FF2B5EF4-FFF2-40B4-BE49-F238E27FC236}">
                <a16:creationId xmlns:a16="http://schemas.microsoft.com/office/drawing/2014/main" id="{0D5E6C87-3D3A-4AAA-10E5-E8E6D7EE3E22}"/>
              </a:ext>
            </a:extLst>
          </p:cNvPr>
          <p:cNvCxnSpPr>
            <a:cxnSpLocks/>
          </p:cNvCxnSpPr>
          <p:nvPr/>
        </p:nvCxnSpPr>
        <p:spPr>
          <a:xfrm flipH="1">
            <a:off x="4822031" y="2392253"/>
            <a:ext cx="255937" cy="0"/>
          </a:xfrm>
          <a:prstGeom prst="line">
            <a:avLst/>
          </a:prstGeom>
          <a:ln>
            <a:solidFill>
              <a:srgbClr val="058B7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6" name="TextBox 1085">
            <a:extLst>
              <a:ext uri="{FF2B5EF4-FFF2-40B4-BE49-F238E27FC236}">
                <a16:creationId xmlns:a16="http://schemas.microsoft.com/office/drawing/2014/main" id="{735B9D90-A5FD-A031-EA54-0DE57392E68A}"/>
              </a:ext>
            </a:extLst>
          </p:cNvPr>
          <p:cNvSpPr txBox="1"/>
          <p:nvPr/>
        </p:nvSpPr>
        <p:spPr>
          <a:xfrm>
            <a:off x="9174286" y="4069724"/>
            <a:ext cx="101956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Thermal mass</a:t>
            </a:r>
            <a:endParaRPr lang="en-BE" sz="1400" dirty="0"/>
          </a:p>
        </p:txBody>
      </p:sp>
      <p:cxnSp>
        <p:nvCxnSpPr>
          <p:cNvPr id="1034" name="Straight Arrow Connector 1033">
            <a:extLst>
              <a:ext uri="{FF2B5EF4-FFF2-40B4-BE49-F238E27FC236}">
                <a16:creationId xmlns:a16="http://schemas.microsoft.com/office/drawing/2014/main" id="{BA84A0BC-8FD7-29D8-881A-F3616F41FD01}"/>
              </a:ext>
            </a:extLst>
          </p:cNvPr>
          <p:cNvCxnSpPr>
            <a:cxnSpLocks/>
          </p:cNvCxnSpPr>
          <p:nvPr/>
        </p:nvCxnSpPr>
        <p:spPr>
          <a:xfrm>
            <a:off x="8601728" y="4070047"/>
            <a:ext cx="1972460" cy="0"/>
          </a:xfrm>
          <a:prstGeom prst="straightConnector1">
            <a:avLst/>
          </a:prstGeom>
          <a:ln w="57150">
            <a:solidFill>
              <a:srgbClr val="00998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Kubus 17">
            <a:extLst>
              <a:ext uri="{FF2B5EF4-FFF2-40B4-BE49-F238E27FC236}">
                <a16:creationId xmlns:a16="http://schemas.microsoft.com/office/drawing/2014/main" id="{A2B0CDFD-B643-7DC1-3B96-6BFB3D331A3B}"/>
              </a:ext>
            </a:extLst>
          </p:cNvPr>
          <p:cNvSpPr/>
          <p:nvPr/>
        </p:nvSpPr>
        <p:spPr>
          <a:xfrm>
            <a:off x="2382841" y="4148961"/>
            <a:ext cx="1662618" cy="1478851"/>
          </a:xfrm>
          <a:prstGeom prst="cube">
            <a:avLst/>
          </a:prstGeom>
          <a:solidFill>
            <a:srgbClr val="058B73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22" name="Group 69">
            <a:extLst>
              <a:ext uri="{FF2B5EF4-FFF2-40B4-BE49-F238E27FC236}">
                <a16:creationId xmlns:a16="http://schemas.microsoft.com/office/drawing/2014/main" id="{F59BE003-E647-3A00-AE53-9FF1BE2E0063}"/>
              </a:ext>
            </a:extLst>
          </p:cNvPr>
          <p:cNvGrpSpPr>
            <a:grpSpLocks/>
          </p:cNvGrpSpPr>
          <p:nvPr/>
        </p:nvGrpSpPr>
        <p:grpSpPr bwMode="auto">
          <a:xfrm>
            <a:off x="2718339" y="4940281"/>
            <a:ext cx="601615" cy="492014"/>
            <a:chOff x="480" y="480"/>
            <a:chExt cx="1425" cy="1275"/>
          </a:xfrm>
          <a:solidFill>
            <a:srgbClr val="058B73"/>
          </a:solidFill>
        </p:grpSpPr>
        <p:sp>
          <p:nvSpPr>
            <p:cNvPr id="31" name="Oval 70">
              <a:extLst>
                <a:ext uri="{FF2B5EF4-FFF2-40B4-BE49-F238E27FC236}">
                  <a16:creationId xmlns:a16="http://schemas.microsoft.com/office/drawing/2014/main" id="{EF2E121F-9278-8A75-FE24-4B581981EB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" y="480"/>
              <a:ext cx="1221" cy="1275"/>
            </a:xfrm>
            <a:prstGeom prst="ellipse">
              <a:avLst/>
            </a:prstGeom>
            <a:grpFill/>
            <a:ln w="19050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34" name="Line 71">
              <a:extLst>
                <a:ext uri="{FF2B5EF4-FFF2-40B4-BE49-F238E27FC236}">
                  <a16:creationId xmlns:a16="http://schemas.microsoft.com/office/drawing/2014/main" id="{41544C9F-93BD-4CEC-F4D4-94F47EDFD4B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01" y="1118"/>
              <a:ext cx="204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6" name="Line 72">
              <a:extLst>
                <a:ext uri="{FF2B5EF4-FFF2-40B4-BE49-F238E27FC236}">
                  <a16:creationId xmlns:a16="http://schemas.microsoft.com/office/drawing/2014/main" id="{A2FFE386-2F33-60DF-EA9B-F3375962F3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631" y="726"/>
              <a:ext cx="1042" cy="229"/>
            </a:xfrm>
            <a:prstGeom prst="lin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7" name="Line 73">
              <a:extLst>
                <a:ext uri="{FF2B5EF4-FFF2-40B4-BE49-F238E27FC236}">
                  <a16:creationId xmlns:a16="http://schemas.microsoft.com/office/drawing/2014/main" id="{ADE836FE-FBCA-379D-EE97-B7FD20F7401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24" y="1304"/>
              <a:ext cx="1042" cy="229"/>
            </a:xfrm>
            <a:prstGeom prst="lin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2B682421-A0E5-34AC-BA41-3A86A3555FD3}"/>
              </a:ext>
            </a:extLst>
          </p:cNvPr>
          <p:cNvGrpSpPr/>
          <p:nvPr/>
        </p:nvGrpSpPr>
        <p:grpSpPr>
          <a:xfrm>
            <a:off x="5555070" y="4179377"/>
            <a:ext cx="975269" cy="1279824"/>
            <a:chOff x="3687175" y="4275479"/>
            <a:chExt cx="975269" cy="1279824"/>
          </a:xfrm>
        </p:grpSpPr>
        <p:sp>
          <p:nvSpPr>
            <p:cNvPr id="40" name="Kubus 17">
              <a:extLst>
                <a:ext uri="{FF2B5EF4-FFF2-40B4-BE49-F238E27FC236}">
                  <a16:creationId xmlns:a16="http://schemas.microsoft.com/office/drawing/2014/main" id="{880518A1-A24F-E1FC-E841-BE0D473CF72D}"/>
                </a:ext>
              </a:extLst>
            </p:cNvPr>
            <p:cNvSpPr/>
            <p:nvPr/>
          </p:nvSpPr>
          <p:spPr>
            <a:xfrm>
              <a:off x="3687175" y="4275479"/>
              <a:ext cx="975269" cy="1279824"/>
            </a:xfrm>
            <a:prstGeom prst="cube">
              <a:avLst/>
            </a:prstGeom>
            <a:solidFill>
              <a:srgbClr val="058B73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CB0AC3C7-DE72-1BF6-A5B5-2D670EB1B2AF}"/>
                </a:ext>
              </a:extLst>
            </p:cNvPr>
            <p:cNvGrpSpPr/>
            <p:nvPr/>
          </p:nvGrpSpPr>
          <p:grpSpPr>
            <a:xfrm>
              <a:off x="3820941" y="4853718"/>
              <a:ext cx="496237" cy="676424"/>
              <a:chOff x="4134237" y="4387864"/>
              <a:chExt cx="609600" cy="757237"/>
            </a:xfrm>
          </p:grpSpPr>
          <p:grpSp>
            <p:nvGrpSpPr>
              <p:cNvPr id="55" name="Group 54">
                <a:extLst>
                  <a:ext uri="{FF2B5EF4-FFF2-40B4-BE49-F238E27FC236}">
                    <a16:creationId xmlns:a16="http://schemas.microsoft.com/office/drawing/2014/main" id="{B6132826-CC1B-A742-7CBF-5BF769B744BA}"/>
                  </a:ext>
                </a:extLst>
              </p:cNvPr>
              <p:cNvGrpSpPr/>
              <p:nvPr/>
            </p:nvGrpSpPr>
            <p:grpSpPr>
              <a:xfrm>
                <a:off x="4210437" y="4387864"/>
                <a:ext cx="457200" cy="757237"/>
                <a:chOff x="4754064" y="3751843"/>
                <a:chExt cx="457200" cy="757237"/>
              </a:xfrm>
              <a:noFill/>
            </p:grpSpPr>
            <p:sp>
              <p:nvSpPr>
                <p:cNvPr id="1033" name="Freeform 123">
                  <a:extLst>
                    <a:ext uri="{FF2B5EF4-FFF2-40B4-BE49-F238E27FC236}">
                      <a16:creationId xmlns:a16="http://schemas.microsoft.com/office/drawing/2014/main" id="{80EA2C13-BE5F-A446-057E-7DED6900CC0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4064" y="3751843"/>
                  <a:ext cx="457200" cy="457200"/>
                </a:xfrm>
                <a:custGeom>
                  <a:avLst/>
                  <a:gdLst>
                    <a:gd name="T0" fmla="*/ 0 w 288"/>
                    <a:gd name="T1" fmla="*/ 2147483646 h 288"/>
                    <a:gd name="T2" fmla="*/ 2147483646 w 288"/>
                    <a:gd name="T3" fmla="*/ 2147483646 h 288"/>
                    <a:gd name="T4" fmla="*/ 2147483646 w 288"/>
                    <a:gd name="T5" fmla="*/ 2147483646 h 288"/>
                    <a:gd name="T6" fmla="*/ 2147483646 w 288"/>
                    <a:gd name="T7" fmla="*/ 0 h 288"/>
                    <a:gd name="T8" fmla="*/ 0 w 288"/>
                    <a:gd name="T9" fmla="*/ 2147483646 h 28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88" h="288">
                      <a:moveTo>
                        <a:pt x="0" y="144"/>
                      </a:moveTo>
                      <a:lnTo>
                        <a:pt x="144" y="288"/>
                      </a:lnTo>
                      <a:lnTo>
                        <a:pt x="288" y="144"/>
                      </a:lnTo>
                      <a:lnTo>
                        <a:pt x="144" y="0"/>
                      </a:lnTo>
                      <a:lnTo>
                        <a:pt x="0" y="144"/>
                      </a:lnTo>
                      <a:close/>
                    </a:path>
                  </a:pathLst>
                </a:custGeom>
                <a:grpFill/>
                <a:ln w="9525" cap="flat" cmpd="sng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BE"/>
                </a:p>
              </p:txBody>
            </p:sp>
            <p:sp>
              <p:nvSpPr>
                <p:cNvPr id="1042" name="Line 124">
                  <a:extLst>
                    <a:ext uri="{FF2B5EF4-FFF2-40B4-BE49-F238E27FC236}">
                      <a16:creationId xmlns:a16="http://schemas.microsoft.com/office/drawing/2014/main" id="{4D0540A6-E08C-3364-2ACC-79E22125AF4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906464" y="3828043"/>
                  <a:ext cx="152400" cy="0"/>
                </a:xfrm>
                <a:prstGeom prst="line">
                  <a:avLst/>
                </a:pr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BE"/>
                </a:p>
              </p:txBody>
            </p:sp>
            <p:sp>
              <p:nvSpPr>
                <p:cNvPr id="1043" name="Line 125">
                  <a:extLst>
                    <a:ext uri="{FF2B5EF4-FFF2-40B4-BE49-F238E27FC236}">
                      <a16:creationId xmlns:a16="http://schemas.microsoft.com/office/drawing/2014/main" id="{247A88D3-AB94-1130-31FE-CC964DEF39A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906464" y="4132843"/>
                  <a:ext cx="152400" cy="0"/>
                </a:xfrm>
                <a:prstGeom prst="line">
                  <a:avLst/>
                </a:pr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BE"/>
                </a:p>
              </p:txBody>
            </p:sp>
            <p:grpSp>
              <p:nvGrpSpPr>
                <p:cNvPr id="1045" name="Group 283">
                  <a:extLst>
                    <a:ext uri="{FF2B5EF4-FFF2-40B4-BE49-F238E27FC236}">
                      <a16:creationId xmlns:a16="http://schemas.microsoft.com/office/drawing/2014/main" id="{975A49E4-4F62-7E5A-3E09-1D7D88B5C95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882652" y="4213805"/>
                  <a:ext cx="200025" cy="295275"/>
                  <a:chOff x="5048249" y="2494122"/>
                  <a:chExt cx="200025" cy="295276"/>
                </a:xfrm>
                <a:grpFill/>
              </p:grpSpPr>
              <p:sp>
                <p:nvSpPr>
                  <p:cNvPr id="1046" name="Oval 94">
                    <a:extLst>
                      <a:ext uri="{FF2B5EF4-FFF2-40B4-BE49-F238E27FC236}">
                        <a16:creationId xmlns:a16="http://schemas.microsoft.com/office/drawing/2014/main" id="{813A3E0A-CAE4-8EC7-D285-86983E9C56C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-5400000">
                    <a:off x="5049837" y="2541747"/>
                    <a:ext cx="196850" cy="200025"/>
                  </a:xfrm>
                  <a:prstGeom prst="ellipse">
                    <a:avLst/>
                  </a:prstGeom>
                  <a:grpFill/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GB" altLang="en-US" sz="120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1047" name="AutoShape 95">
                    <a:extLst>
                      <a:ext uri="{FF2B5EF4-FFF2-40B4-BE49-F238E27FC236}">
                        <a16:creationId xmlns:a16="http://schemas.microsoft.com/office/drawing/2014/main" id="{58C02AF2-C925-CFF0-2BAF-C0ACE34B451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8109783">
                    <a:off x="5048249" y="2543335"/>
                    <a:ext cx="200025" cy="196850"/>
                  </a:xfrm>
                  <a:custGeom>
                    <a:avLst/>
                    <a:gdLst>
                      <a:gd name="T0" fmla="*/ 2147483646 w 21600"/>
                      <a:gd name="T1" fmla="*/ 0 h 21600"/>
                      <a:gd name="T2" fmla="*/ 2147483646 w 21600"/>
                      <a:gd name="T3" fmla="*/ 2147483646 h 21600"/>
                      <a:gd name="T4" fmla="*/ 2147483646 w 21600"/>
                      <a:gd name="T5" fmla="*/ 2147483646 h 21600"/>
                      <a:gd name="T6" fmla="*/ 2147483646 w 21600"/>
                      <a:gd name="T7" fmla="*/ 2147483646 h 21600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21600"/>
                      <a:gd name="T13" fmla="*/ 0 h 21600"/>
                      <a:gd name="T14" fmla="*/ 21600 w 21600"/>
                      <a:gd name="T15" fmla="*/ 7713 h 21600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21600" h="21600">
                        <a:moveTo>
                          <a:pt x="5400" y="10800"/>
                        </a:moveTo>
                        <a:cubicBezTo>
                          <a:pt x="5400" y="7817"/>
                          <a:pt x="7817" y="5400"/>
                          <a:pt x="10800" y="5400"/>
                        </a:cubicBezTo>
                        <a:cubicBezTo>
                          <a:pt x="13782" y="5399"/>
                          <a:pt x="16199" y="7817"/>
                          <a:pt x="16200" y="10799"/>
                        </a:cubicBezTo>
                        <a:lnTo>
                          <a:pt x="21600" y="10800"/>
                        </a:lnTo>
                        <a:cubicBezTo>
                          <a:pt x="21600" y="4835"/>
                          <a:pt x="16764" y="0"/>
                          <a:pt x="10800" y="0"/>
                        </a:cubicBezTo>
                        <a:cubicBezTo>
                          <a:pt x="4835" y="0"/>
                          <a:pt x="0" y="4835"/>
                          <a:pt x="0" y="10800"/>
                        </a:cubicBezTo>
                        <a:lnTo>
                          <a:pt x="5400" y="1080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bg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fr-BE"/>
                  </a:p>
                </p:txBody>
              </p:sp>
              <p:sp>
                <p:nvSpPr>
                  <p:cNvPr id="1048" name="Freeform 96">
                    <a:extLst>
                      <a:ext uri="{FF2B5EF4-FFF2-40B4-BE49-F238E27FC236}">
                        <a16:creationId xmlns:a16="http://schemas.microsoft.com/office/drawing/2014/main" id="{A66527F4-C884-CA71-93EF-F9901F781DC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5098255" y="2592547"/>
                    <a:ext cx="100013" cy="98425"/>
                  </a:xfrm>
                  <a:custGeom>
                    <a:avLst/>
                    <a:gdLst>
                      <a:gd name="T0" fmla="*/ 0 w 192"/>
                      <a:gd name="T1" fmla="*/ 2147483646 h 192"/>
                      <a:gd name="T2" fmla="*/ 2147483646 w 192"/>
                      <a:gd name="T3" fmla="*/ 0 h 192"/>
                      <a:gd name="T4" fmla="*/ 2147483646 w 192"/>
                      <a:gd name="T5" fmla="*/ 2147483646 h 192"/>
                      <a:gd name="T6" fmla="*/ 2147483646 w 192"/>
                      <a:gd name="T7" fmla="*/ 2147483646 h 192"/>
                      <a:gd name="T8" fmla="*/ 2147483646 w 192"/>
                      <a:gd name="T9" fmla="*/ 2147483646 h 192"/>
                      <a:gd name="T10" fmla="*/ 2147483646 w 192"/>
                      <a:gd name="T11" fmla="*/ 2147483646 h 192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192" h="192">
                        <a:moveTo>
                          <a:pt x="0" y="192"/>
                        </a:moveTo>
                        <a:lnTo>
                          <a:pt x="192" y="0"/>
                        </a:lnTo>
                        <a:lnTo>
                          <a:pt x="192" y="96"/>
                        </a:lnTo>
                        <a:lnTo>
                          <a:pt x="192" y="144"/>
                        </a:lnTo>
                        <a:lnTo>
                          <a:pt x="144" y="192"/>
                        </a:lnTo>
                        <a:lnTo>
                          <a:pt x="48" y="192"/>
                        </a:lnTo>
                      </a:path>
                    </a:pathLst>
                  </a:custGeom>
                  <a:grpFill/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fr-BE"/>
                  </a:p>
                </p:txBody>
              </p:sp>
              <p:sp>
                <p:nvSpPr>
                  <p:cNvPr id="1049" name="Line 97">
                    <a:extLst>
                      <a:ext uri="{FF2B5EF4-FFF2-40B4-BE49-F238E27FC236}">
                        <a16:creationId xmlns:a16="http://schemas.microsoft.com/office/drawing/2014/main" id="{52989BAD-07AB-BA45-6A40-AFE4FB8F5898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5148262" y="2740185"/>
                    <a:ext cx="0" cy="49213"/>
                  </a:xfrm>
                  <a:prstGeom prst="line">
                    <a:avLst/>
                  </a:prstGeom>
                  <a:grpFill/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fr-BE"/>
                  </a:p>
                </p:txBody>
              </p:sp>
              <p:sp>
                <p:nvSpPr>
                  <p:cNvPr id="1050" name="Line 98">
                    <a:extLst>
                      <a:ext uri="{FF2B5EF4-FFF2-40B4-BE49-F238E27FC236}">
                        <a16:creationId xmlns:a16="http://schemas.microsoft.com/office/drawing/2014/main" id="{53185184-FEF2-8C93-E3CB-1A5C99CD131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5148262" y="2494122"/>
                    <a:ext cx="0" cy="49213"/>
                  </a:xfrm>
                  <a:prstGeom prst="line">
                    <a:avLst/>
                  </a:prstGeom>
                  <a:grpFill/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fr-BE"/>
                  </a:p>
                </p:txBody>
              </p:sp>
            </p:grpSp>
          </p:grpSp>
          <p:sp>
            <p:nvSpPr>
              <p:cNvPr id="1027" name="Block Arc 1026">
                <a:extLst>
                  <a:ext uri="{FF2B5EF4-FFF2-40B4-BE49-F238E27FC236}">
                    <a16:creationId xmlns:a16="http://schemas.microsoft.com/office/drawing/2014/main" id="{9D5CE334-3B3F-2826-7DF3-5558DFD310E6}"/>
                  </a:ext>
                </a:extLst>
              </p:cNvPr>
              <p:cNvSpPr/>
              <p:nvPr/>
            </p:nvSpPr>
            <p:spPr>
              <a:xfrm rot="8162487">
                <a:off x="4342577" y="4891547"/>
                <a:ext cx="195263" cy="207530"/>
              </a:xfrm>
              <a:prstGeom prst="blockArc">
                <a:avLst>
                  <a:gd name="adj1" fmla="val 10800000"/>
                  <a:gd name="adj2" fmla="val 195"/>
                  <a:gd name="adj3" fmla="val 48625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BE">
                  <a:solidFill>
                    <a:schemeClr val="tx1"/>
                  </a:solidFill>
                </a:endParaRPr>
              </a:p>
            </p:txBody>
          </p:sp>
          <p:sp>
            <p:nvSpPr>
              <p:cNvPr id="1030" name="Line 126">
                <a:extLst>
                  <a:ext uri="{FF2B5EF4-FFF2-40B4-BE49-F238E27FC236}">
                    <a16:creationId xmlns:a16="http://schemas.microsoft.com/office/drawing/2014/main" id="{170C0448-DC04-5D6B-05C2-2309609C031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34237" y="4616464"/>
                <a:ext cx="76200" cy="0"/>
              </a:xfrm>
              <a:prstGeom prst="line">
                <a:avLst/>
              </a:prstGeom>
              <a:no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sp>
            <p:nvSpPr>
              <p:cNvPr id="1032" name="Line 126">
                <a:extLst>
                  <a:ext uri="{FF2B5EF4-FFF2-40B4-BE49-F238E27FC236}">
                    <a16:creationId xmlns:a16="http://schemas.microsoft.com/office/drawing/2014/main" id="{142022D5-AE3A-F38C-62E7-AE2A9C3ABD2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667637" y="4616464"/>
                <a:ext cx="76200" cy="0"/>
              </a:xfrm>
              <a:prstGeom prst="line">
                <a:avLst/>
              </a:prstGeom>
              <a:no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</p:grpSp>
      </p:grpSp>
      <p:pic>
        <p:nvPicPr>
          <p:cNvPr id="12" name="Picture 2" descr="Clamp-on ammeter Miniflex">
            <a:extLst>
              <a:ext uri="{FF2B5EF4-FFF2-40B4-BE49-F238E27FC236}">
                <a16:creationId xmlns:a16="http://schemas.microsoft.com/office/drawing/2014/main" id="{C63A5372-BD2A-D3D7-9620-A8AED86CC0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44" r="29080" b="30185"/>
          <a:stretch/>
        </p:blipFill>
        <p:spPr bwMode="auto">
          <a:xfrm rot="16200000">
            <a:off x="1364419" y="4891844"/>
            <a:ext cx="1180043" cy="515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Arrow: Right 13">
            <a:extLst>
              <a:ext uri="{FF2B5EF4-FFF2-40B4-BE49-F238E27FC236}">
                <a16:creationId xmlns:a16="http://schemas.microsoft.com/office/drawing/2014/main" id="{7B50B4D8-ADA8-398A-9F58-8998F0AE0EB0}"/>
              </a:ext>
            </a:extLst>
          </p:cNvPr>
          <p:cNvSpPr/>
          <p:nvPr/>
        </p:nvSpPr>
        <p:spPr>
          <a:xfrm>
            <a:off x="1810811" y="5166023"/>
            <a:ext cx="569686" cy="101367"/>
          </a:xfrm>
          <a:prstGeom prst="rightArrow">
            <a:avLst>
              <a:gd name="adj1" fmla="val 31206"/>
              <a:gd name="adj2" fmla="val 13713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38" name="Arrow: Right 37">
            <a:extLst>
              <a:ext uri="{FF2B5EF4-FFF2-40B4-BE49-F238E27FC236}">
                <a16:creationId xmlns:a16="http://schemas.microsoft.com/office/drawing/2014/main" id="{CBC1F57C-BC7D-481B-7ACA-21EF6E15F2F2}"/>
              </a:ext>
            </a:extLst>
          </p:cNvPr>
          <p:cNvSpPr/>
          <p:nvPr/>
        </p:nvSpPr>
        <p:spPr>
          <a:xfrm rot="10800000">
            <a:off x="1523043" y="5162455"/>
            <a:ext cx="333192" cy="101367"/>
          </a:xfrm>
          <a:prstGeom prst="rightArrow">
            <a:avLst>
              <a:gd name="adj1" fmla="val 31206"/>
              <a:gd name="adj2" fmla="val 137130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F916B84B-F313-F5CD-9CEE-A75411A31D8C}"/>
              </a:ext>
            </a:extLst>
          </p:cNvPr>
          <p:cNvSpPr/>
          <p:nvPr/>
        </p:nvSpPr>
        <p:spPr>
          <a:xfrm>
            <a:off x="286557" y="4634296"/>
            <a:ext cx="174467" cy="2224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1051" name="TextBox 1050">
            <a:extLst>
              <a:ext uri="{FF2B5EF4-FFF2-40B4-BE49-F238E27FC236}">
                <a16:creationId xmlns:a16="http://schemas.microsoft.com/office/drawing/2014/main" id="{8330268D-DE71-B67F-CD25-6B7C30DEDAC7}"/>
              </a:ext>
            </a:extLst>
          </p:cNvPr>
          <p:cNvSpPr txBox="1"/>
          <p:nvPr/>
        </p:nvSpPr>
        <p:spPr>
          <a:xfrm>
            <a:off x="1121359" y="5600450"/>
            <a:ext cx="126689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Clamp-on</a:t>
            </a:r>
          </a:p>
          <a:p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Ammeter on electricity in </a:t>
            </a:r>
            <a:endParaRPr lang="en-BE" sz="1400" dirty="0"/>
          </a:p>
        </p:txBody>
      </p:sp>
      <p:pic>
        <p:nvPicPr>
          <p:cNvPr id="1052" name="Picture 4" descr="CS PM 5110 current effective power meter">
            <a:extLst>
              <a:ext uri="{FF2B5EF4-FFF2-40B4-BE49-F238E27FC236}">
                <a16:creationId xmlns:a16="http://schemas.microsoft.com/office/drawing/2014/main" id="{3E89A523-FB9A-8114-D00A-C1D86335D0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896" y="1496098"/>
            <a:ext cx="1304903" cy="1304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53" name="Straight Connector 1052">
            <a:extLst>
              <a:ext uri="{FF2B5EF4-FFF2-40B4-BE49-F238E27FC236}">
                <a16:creationId xmlns:a16="http://schemas.microsoft.com/office/drawing/2014/main" id="{90D541D2-B442-D14C-3286-0B0B9F7DF6E5}"/>
              </a:ext>
            </a:extLst>
          </p:cNvPr>
          <p:cNvCxnSpPr>
            <a:cxnSpLocks/>
          </p:cNvCxnSpPr>
          <p:nvPr/>
        </p:nvCxnSpPr>
        <p:spPr>
          <a:xfrm flipV="1">
            <a:off x="1961356" y="2603768"/>
            <a:ext cx="0" cy="1979620"/>
          </a:xfrm>
          <a:prstGeom prst="line">
            <a:avLst/>
          </a:prstGeom>
          <a:ln>
            <a:solidFill>
              <a:srgbClr val="058B7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5" name="Straight Connector 1054">
            <a:extLst>
              <a:ext uri="{FF2B5EF4-FFF2-40B4-BE49-F238E27FC236}">
                <a16:creationId xmlns:a16="http://schemas.microsoft.com/office/drawing/2014/main" id="{0D2FBD83-949A-F495-539A-88721709942A}"/>
              </a:ext>
            </a:extLst>
          </p:cNvPr>
          <p:cNvCxnSpPr>
            <a:cxnSpLocks/>
          </p:cNvCxnSpPr>
          <p:nvPr/>
        </p:nvCxnSpPr>
        <p:spPr>
          <a:xfrm flipH="1">
            <a:off x="2718339" y="1933458"/>
            <a:ext cx="2414628" cy="0"/>
          </a:xfrm>
          <a:prstGeom prst="line">
            <a:avLst/>
          </a:prstGeom>
          <a:ln>
            <a:solidFill>
              <a:srgbClr val="058B7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2" name="TextBox 8">
            <a:extLst>
              <a:ext uri="{FF2B5EF4-FFF2-40B4-BE49-F238E27FC236}">
                <a16:creationId xmlns:a16="http://schemas.microsoft.com/office/drawing/2014/main" id="{214F82E7-5293-341C-8761-81FBFF1D83E5}"/>
              </a:ext>
            </a:extLst>
          </p:cNvPr>
          <p:cNvSpPr txBox="1"/>
          <p:nvPr/>
        </p:nvSpPr>
        <p:spPr>
          <a:xfrm>
            <a:off x="431067" y="72366"/>
            <a:ext cx="9153920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More insights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all" spc="0" normalizeH="0" dirty="0">
                <a:ln>
                  <a:noFill/>
                </a:ln>
                <a:solidFill>
                  <a:srgbClr val="00998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Performance  measurement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19CB87DD-59DF-65D1-E51E-2295022F299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sp>
        <p:nvSpPr>
          <p:cNvPr id="9" name="TextBox 1075">
            <a:extLst>
              <a:ext uri="{FF2B5EF4-FFF2-40B4-BE49-F238E27FC236}">
                <a16:creationId xmlns:a16="http://schemas.microsoft.com/office/drawing/2014/main" id="{D7C49168-DB71-46F3-0F8C-04A76FBDA2E8}"/>
              </a:ext>
            </a:extLst>
          </p:cNvPr>
          <p:cNvSpPr txBox="1"/>
          <p:nvPr/>
        </p:nvSpPr>
        <p:spPr>
          <a:xfrm>
            <a:off x="1672162" y="1314647"/>
            <a:ext cx="130879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BE" sz="1600" dirty="0">
                <a:solidFill>
                  <a:schemeClr val="bg1">
                    <a:lumMod val="50000"/>
                  </a:schemeClr>
                </a:solidFill>
              </a:rPr>
              <a:t>Wire to Air</a:t>
            </a:r>
            <a:endParaRPr lang="nl-BE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TextBox 1074">
            <a:extLst>
              <a:ext uri="{FF2B5EF4-FFF2-40B4-BE49-F238E27FC236}">
                <a16:creationId xmlns:a16="http://schemas.microsoft.com/office/drawing/2014/main" id="{D60E7B51-3942-399C-5014-D24C35CEC0BD}"/>
              </a:ext>
            </a:extLst>
          </p:cNvPr>
          <p:cNvSpPr txBox="1"/>
          <p:nvPr/>
        </p:nvSpPr>
        <p:spPr>
          <a:xfrm>
            <a:off x="1662655" y="1124370"/>
            <a:ext cx="10990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rgbClr val="439F89"/>
              </a:buClr>
            </a:pPr>
            <a:r>
              <a:rPr lang="en-US" sz="1600" dirty="0">
                <a:solidFill>
                  <a:srgbClr val="058B73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PM 5110</a:t>
            </a:r>
          </a:p>
          <a:p>
            <a:pPr marL="0" indent="0">
              <a:buNone/>
            </a:pPr>
            <a:endParaRPr lang="en-US" sz="200" b="1" dirty="0"/>
          </a:p>
        </p:txBody>
      </p:sp>
      <p:sp>
        <p:nvSpPr>
          <p:cNvPr id="2" name="Foliennummernplatzhalter 2047">
            <a:extLst>
              <a:ext uri="{FF2B5EF4-FFF2-40B4-BE49-F238E27FC236}">
                <a16:creationId xmlns:a16="http://schemas.microsoft.com/office/drawing/2014/main" id="{4F636BCC-6471-4B45-8C83-2CCCCF38CF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16633" y="6499971"/>
            <a:ext cx="1266891" cy="270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49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" name="TextBox 1085">
            <a:extLst>
              <a:ext uri="{FF2B5EF4-FFF2-40B4-BE49-F238E27FC236}">
                <a16:creationId xmlns:a16="http://schemas.microsoft.com/office/drawing/2014/main" id="{344369C7-0308-EB98-451F-40FEE61090B1}"/>
              </a:ext>
            </a:extLst>
          </p:cNvPr>
          <p:cNvSpPr txBox="1"/>
          <p:nvPr/>
        </p:nvSpPr>
        <p:spPr>
          <a:xfrm>
            <a:off x="4254092" y="4967308"/>
            <a:ext cx="11256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Differential pressure</a:t>
            </a:r>
            <a:endParaRPr lang="en-BE" sz="1400" dirty="0"/>
          </a:p>
        </p:txBody>
      </p:sp>
      <p:sp>
        <p:nvSpPr>
          <p:cNvPr id="32" name="TextBox 1038">
            <a:extLst>
              <a:ext uri="{FF2B5EF4-FFF2-40B4-BE49-F238E27FC236}">
                <a16:creationId xmlns:a16="http://schemas.microsoft.com/office/drawing/2014/main" id="{FDF11383-C77B-1AEE-C563-77D49A10CD58}"/>
              </a:ext>
            </a:extLst>
          </p:cNvPr>
          <p:cNvSpPr txBox="1"/>
          <p:nvPr/>
        </p:nvSpPr>
        <p:spPr>
          <a:xfrm>
            <a:off x="5136233" y="3786932"/>
            <a:ext cx="91060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BE" sz="1600" dirty="0">
                <a:solidFill>
                  <a:schemeClr val="bg1">
                    <a:lumMod val="50000"/>
                  </a:schemeClr>
                </a:solidFill>
              </a:rPr>
              <a:t>Flow</a:t>
            </a:r>
            <a:endParaRPr lang="nl-BE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TextBox 1038">
            <a:extLst>
              <a:ext uri="{FF2B5EF4-FFF2-40B4-BE49-F238E27FC236}">
                <a16:creationId xmlns:a16="http://schemas.microsoft.com/office/drawing/2014/main" id="{D69BD627-24CE-ED70-C79A-380F192F51FD}"/>
              </a:ext>
            </a:extLst>
          </p:cNvPr>
          <p:cNvSpPr txBox="1"/>
          <p:nvPr/>
        </p:nvSpPr>
        <p:spPr>
          <a:xfrm>
            <a:off x="5727176" y="3166771"/>
            <a:ext cx="91060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BE" sz="1600" dirty="0">
                <a:solidFill>
                  <a:schemeClr val="bg1">
                    <a:lumMod val="50000"/>
                  </a:schemeClr>
                </a:solidFill>
              </a:rPr>
              <a:t>Data</a:t>
            </a:r>
            <a:endParaRPr lang="nl-BE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94792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2E80EA-59E2-CC85-FDD3-995EFDF56A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4" name="Arrow: Bent 1133">
            <a:extLst>
              <a:ext uri="{FF2B5EF4-FFF2-40B4-BE49-F238E27FC236}">
                <a16:creationId xmlns:a16="http://schemas.microsoft.com/office/drawing/2014/main" id="{143125FD-BC37-5612-F54B-5480D1AF2F34}"/>
              </a:ext>
            </a:extLst>
          </p:cNvPr>
          <p:cNvSpPr/>
          <p:nvPr/>
        </p:nvSpPr>
        <p:spPr>
          <a:xfrm rot="10800000">
            <a:off x="6767513" y="2548996"/>
            <a:ext cx="303212" cy="271992"/>
          </a:xfrm>
          <a:prstGeom prst="bent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>
              <a:solidFill>
                <a:schemeClr val="tx1"/>
              </a:solidFill>
            </a:endParaRPr>
          </a:p>
        </p:txBody>
      </p:sp>
      <p:grpSp>
        <p:nvGrpSpPr>
          <p:cNvPr id="15" name="Gruppieren 14" hidden="1">
            <a:extLst>
              <a:ext uri="{FF2B5EF4-FFF2-40B4-BE49-F238E27FC236}">
                <a16:creationId xmlns:a16="http://schemas.microsoft.com/office/drawing/2014/main" id="{D3C70E44-EC2C-30BA-7004-E59478BD16EA}"/>
              </a:ext>
            </a:extLst>
          </p:cNvPr>
          <p:cNvGrpSpPr/>
          <p:nvPr/>
        </p:nvGrpSpPr>
        <p:grpSpPr>
          <a:xfrm>
            <a:off x="6667819" y="2597885"/>
            <a:ext cx="612362" cy="642824"/>
            <a:chOff x="5680575" y="4582475"/>
            <a:chExt cx="738176" cy="718751"/>
          </a:xfrm>
        </p:grpSpPr>
        <p:cxnSp>
          <p:nvCxnSpPr>
            <p:cNvPr id="24" name="Gerade Verbindung 23">
              <a:extLst>
                <a:ext uri="{FF2B5EF4-FFF2-40B4-BE49-F238E27FC236}">
                  <a16:creationId xmlns:a16="http://schemas.microsoft.com/office/drawing/2014/main" id="{B2036CF7-C51D-C8B1-4BB0-5B76CCC860CC}"/>
                </a:ext>
              </a:extLst>
            </p:cNvPr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>
              <a:extLst>
                <a:ext uri="{FF2B5EF4-FFF2-40B4-BE49-F238E27FC236}">
                  <a16:creationId xmlns:a16="http://schemas.microsoft.com/office/drawing/2014/main" id="{8925110D-C0D6-62DE-C1B2-C83FE6CDB6E6}"/>
                </a:ext>
              </a:extLst>
            </p:cNvPr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>
              <a:extLst>
                <a:ext uri="{FF2B5EF4-FFF2-40B4-BE49-F238E27FC236}">
                  <a16:creationId xmlns:a16="http://schemas.microsoft.com/office/drawing/2014/main" id="{97AD012A-2132-A356-96DE-E94113075C6C}"/>
                </a:ext>
              </a:extLst>
            </p:cNvPr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>
              <a:extLst>
                <a:ext uri="{FF2B5EF4-FFF2-40B4-BE49-F238E27FC236}">
                  <a16:creationId xmlns:a16="http://schemas.microsoft.com/office/drawing/2014/main" id="{7926CB7C-01A8-1AEA-0630-A521C4646EEA}"/>
                </a:ext>
              </a:extLst>
            </p:cNvPr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66DE89BC-3214-23C7-73DA-79072D04354A}"/>
                </a:ext>
              </a:extLst>
            </p:cNvPr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ACFD352A-9826-3382-9F63-E5D98F08FA6F}"/>
                </a:ext>
              </a:extLst>
            </p:cNvPr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>
              <a:extLst>
                <a:ext uri="{FF2B5EF4-FFF2-40B4-BE49-F238E27FC236}">
                  <a16:creationId xmlns:a16="http://schemas.microsoft.com/office/drawing/2014/main" id="{1B7EAB5C-0674-4A4B-71DB-12DD6C692E4D}"/>
                </a:ext>
              </a:extLst>
            </p:cNvPr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05DF330B-8D44-9C52-7774-E317301948EA}"/>
              </a:ext>
            </a:extLst>
          </p:cNvPr>
          <p:cNvSpPr/>
          <p:nvPr/>
        </p:nvSpPr>
        <p:spPr>
          <a:xfrm>
            <a:off x="-11934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9DC77A42-2DF4-A2B4-EC1B-A51FBF861576}"/>
              </a:ext>
            </a:extLst>
          </p:cNvPr>
          <p:cNvCxnSpPr>
            <a:cxnSpLocks/>
          </p:cNvCxnSpPr>
          <p:nvPr/>
        </p:nvCxnSpPr>
        <p:spPr>
          <a:xfrm flipV="1">
            <a:off x="2097406" y="5360474"/>
            <a:ext cx="2348861" cy="10225"/>
          </a:xfrm>
          <a:prstGeom prst="straightConnector1">
            <a:avLst/>
          </a:prstGeom>
          <a:ln w="76200">
            <a:solidFill>
              <a:srgbClr val="009982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Kubus 17">
            <a:extLst>
              <a:ext uri="{FF2B5EF4-FFF2-40B4-BE49-F238E27FC236}">
                <a16:creationId xmlns:a16="http://schemas.microsoft.com/office/drawing/2014/main" id="{1C1513F9-803E-B03E-8374-C46BBD1BC652}"/>
              </a:ext>
            </a:extLst>
          </p:cNvPr>
          <p:cNvSpPr/>
          <p:nvPr/>
        </p:nvSpPr>
        <p:spPr>
          <a:xfrm>
            <a:off x="3536560" y="4465477"/>
            <a:ext cx="975269" cy="1279824"/>
          </a:xfrm>
          <a:prstGeom prst="cube">
            <a:avLst/>
          </a:prstGeom>
          <a:solidFill>
            <a:srgbClr val="058B73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EA9AE6C2-CD0C-C1B4-035B-1E2A09FA9795}"/>
              </a:ext>
            </a:extLst>
          </p:cNvPr>
          <p:cNvGrpSpPr/>
          <p:nvPr/>
        </p:nvGrpSpPr>
        <p:grpSpPr>
          <a:xfrm>
            <a:off x="3670326" y="5043716"/>
            <a:ext cx="496237" cy="676424"/>
            <a:chOff x="4134237" y="4387864"/>
            <a:chExt cx="609600" cy="757237"/>
          </a:xfrm>
        </p:grpSpPr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750D4A51-0CC9-41C8-00DF-57A6A7B6B0FA}"/>
                </a:ext>
              </a:extLst>
            </p:cNvPr>
            <p:cNvGrpSpPr/>
            <p:nvPr/>
          </p:nvGrpSpPr>
          <p:grpSpPr>
            <a:xfrm>
              <a:off x="4210437" y="4387864"/>
              <a:ext cx="457200" cy="757237"/>
              <a:chOff x="4754064" y="3751843"/>
              <a:chExt cx="457200" cy="757237"/>
            </a:xfrm>
            <a:noFill/>
          </p:grpSpPr>
          <p:sp>
            <p:nvSpPr>
              <p:cNvPr id="57" name="Freeform 123">
                <a:extLst>
                  <a:ext uri="{FF2B5EF4-FFF2-40B4-BE49-F238E27FC236}">
                    <a16:creationId xmlns:a16="http://schemas.microsoft.com/office/drawing/2014/main" id="{D7710B14-9A77-1691-9402-996E4336FB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4064" y="3751843"/>
                <a:ext cx="457200" cy="457200"/>
              </a:xfrm>
              <a:custGeom>
                <a:avLst/>
                <a:gdLst>
                  <a:gd name="T0" fmla="*/ 0 w 288"/>
                  <a:gd name="T1" fmla="*/ 2147483646 h 288"/>
                  <a:gd name="T2" fmla="*/ 2147483646 w 288"/>
                  <a:gd name="T3" fmla="*/ 2147483646 h 288"/>
                  <a:gd name="T4" fmla="*/ 2147483646 w 288"/>
                  <a:gd name="T5" fmla="*/ 2147483646 h 288"/>
                  <a:gd name="T6" fmla="*/ 2147483646 w 288"/>
                  <a:gd name="T7" fmla="*/ 0 h 288"/>
                  <a:gd name="T8" fmla="*/ 0 w 288"/>
                  <a:gd name="T9" fmla="*/ 2147483646 h 28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88" h="288">
                    <a:moveTo>
                      <a:pt x="0" y="144"/>
                    </a:moveTo>
                    <a:lnTo>
                      <a:pt x="144" y="288"/>
                    </a:lnTo>
                    <a:lnTo>
                      <a:pt x="288" y="144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grpFill/>
              <a:ln w="9525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sp>
            <p:nvSpPr>
              <p:cNvPr id="58" name="Line 124">
                <a:extLst>
                  <a:ext uri="{FF2B5EF4-FFF2-40B4-BE49-F238E27FC236}">
                    <a16:creationId xmlns:a16="http://schemas.microsoft.com/office/drawing/2014/main" id="{5347BEE9-4AB5-CF9E-D537-5CCEE49D3C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06464" y="3828043"/>
                <a:ext cx="152400" cy="0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sp>
            <p:nvSpPr>
              <p:cNvPr id="59" name="Line 125">
                <a:extLst>
                  <a:ext uri="{FF2B5EF4-FFF2-40B4-BE49-F238E27FC236}">
                    <a16:creationId xmlns:a16="http://schemas.microsoft.com/office/drawing/2014/main" id="{443E508F-FC0D-A0CA-B492-1D98D23638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06464" y="4132843"/>
                <a:ext cx="152400" cy="0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grpSp>
            <p:nvGrpSpPr>
              <p:cNvPr id="60" name="Group 283">
                <a:extLst>
                  <a:ext uri="{FF2B5EF4-FFF2-40B4-BE49-F238E27FC236}">
                    <a16:creationId xmlns:a16="http://schemas.microsoft.com/office/drawing/2014/main" id="{00218567-99DE-E605-6E5F-E57A7D931FD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882652" y="4213805"/>
                <a:ext cx="200025" cy="295275"/>
                <a:chOff x="5048249" y="2494122"/>
                <a:chExt cx="200025" cy="295276"/>
              </a:xfrm>
              <a:grpFill/>
            </p:grpSpPr>
            <p:sp>
              <p:nvSpPr>
                <p:cNvPr id="61" name="Oval 94">
                  <a:extLst>
                    <a:ext uri="{FF2B5EF4-FFF2-40B4-BE49-F238E27FC236}">
                      <a16:creationId xmlns:a16="http://schemas.microsoft.com/office/drawing/2014/main" id="{FCE2DDCF-0EFA-A63F-0229-64635614900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-5400000">
                  <a:off x="5049837" y="2541747"/>
                  <a:ext cx="196850" cy="200025"/>
                </a:xfrm>
                <a:prstGeom prst="ellipse">
                  <a:avLst/>
                </a:pr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GB" altLang="en-US" sz="12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62" name="AutoShape 95">
                  <a:extLst>
                    <a:ext uri="{FF2B5EF4-FFF2-40B4-BE49-F238E27FC236}">
                      <a16:creationId xmlns:a16="http://schemas.microsoft.com/office/drawing/2014/main" id="{B52BF33C-EA4C-4BBB-DD39-F5D3742B20F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8109783">
                  <a:off x="5048249" y="2543335"/>
                  <a:ext cx="200025" cy="196850"/>
                </a:xfrm>
                <a:custGeom>
                  <a:avLst/>
                  <a:gdLst>
                    <a:gd name="T0" fmla="*/ 2147483646 w 21600"/>
                    <a:gd name="T1" fmla="*/ 0 h 21600"/>
                    <a:gd name="T2" fmla="*/ 2147483646 w 21600"/>
                    <a:gd name="T3" fmla="*/ 2147483646 h 21600"/>
                    <a:gd name="T4" fmla="*/ 2147483646 w 21600"/>
                    <a:gd name="T5" fmla="*/ 2147483646 h 21600"/>
                    <a:gd name="T6" fmla="*/ 2147483646 w 21600"/>
                    <a:gd name="T7" fmla="*/ 2147483646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713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BE"/>
                </a:p>
              </p:txBody>
            </p:sp>
            <p:sp>
              <p:nvSpPr>
                <p:cNvPr id="63" name="Freeform 96">
                  <a:extLst>
                    <a:ext uri="{FF2B5EF4-FFF2-40B4-BE49-F238E27FC236}">
                      <a16:creationId xmlns:a16="http://schemas.microsoft.com/office/drawing/2014/main" id="{09AC2048-620F-AC2B-B1D9-7778E4020F7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98255" y="2592547"/>
                  <a:ext cx="100013" cy="98425"/>
                </a:xfrm>
                <a:custGeom>
                  <a:avLst/>
                  <a:gdLst>
                    <a:gd name="T0" fmla="*/ 0 w 192"/>
                    <a:gd name="T1" fmla="*/ 2147483646 h 192"/>
                    <a:gd name="T2" fmla="*/ 2147483646 w 192"/>
                    <a:gd name="T3" fmla="*/ 0 h 192"/>
                    <a:gd name="T4" fmla="*/ 2147483646 w 192"/>
                    <a:gd name="T5" fmla="*/ 2147483646 h 192"/>
                    <a:gd name="T6" fmla="*/ 2147483646 w 192"/>
                    <a:gd name="T7" fmla="*/ 2147483646 h 192"/>
                    <a:gd name="T8" fmla="*/ 2147483646 w 192"/>
                    <a:gd name="T9" fmla="*/ 2147483646 h 192"/>
                    <a:gd name="T10" fmla="*/ 2147483646 w 192"/>
                    <a:gd name="T11" fmla="*/ 2147483646 h 19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192" h="192">
                      <a:moveTo>
                        <a:pt x="0" y="192"/>
                      </a:moveTo>
                      <a:lnTo>
                        <a:pt x="192" y="0"/>
                      </a:lnTo>
                      <a:lnTo>
                        <a:pt x="192" y="96"/>
                      </a:lnTo>
                      <a:lnTo>
                        <a:pt x="192" y="144"/>
                      </a:lnTo>
                      <a:lnTo>
                        <a:pt x="144" y="192"/>
                      </a:lnTo>
                      <a:lnTo>
                        <a:pt x="48" y="192"/>
                      </a:lnTo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BE"/>
                </a:p>
              </p:txBody>
            </p:sp>
            <p:sp>
              <p:nvSpPr>
                <p:cNvPr id="1024" name="Line 97">
                  <a:extLst>
                    <a:ext uri="{FF2B5EF4-FFF2-40B4-BE49-F238E27FC236}">
                      <a16:creationId xmlns:a16="http://schemas.microsoft.com/office/drawing/2014/main" id="{2FF6497C-6374-E533-9375-162CB800C67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5148262" y="2740185"/>
                  <a:ext cx="0" cy="49213"/>
                </a:xfrm>
                <a:prstGeom prst="line">
                  <a:avLst/>
                </a:pr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BE"/>
                </a:p>
              </p:txBody>
            </p:sp>
            <p:sp>
              <p:nvSpPr>
                <p:cNvPr id="1025" name="Line 98">
                  <a:extLst>
                    <a:ext uri="{FF2B5EF4-FFF2-40B4-BE49-F238E27FC236}">
                      <a16:creationId xmlns:a16="http://schemas.microsoft.com/office/drawing/2014/main" id="{F2878B75-6BBD-AFBD-AA11-9E8DC457B74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148262" y="2494122"/>
                  <a:ext cx="0" cy="49213"/>
                </a:xfrm>
                <a:prstGeom prst="line">
                  <a:avLst/>
                </a:pr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BE"/>
                </a:p>
              </p:txBody>
            </p:sp>
          </p:grpSp>
        </p:grpSp>
        <p:sp>
          <p:nvSpPr>
            <p:cNvPr id="1028" name="Block Arc 1027">
              <a:extLst>
                <a:ext uri="{FF2B5EF4-FFF2-40B4-BE49-F238E27FC236}">
                  <a16:creationId xmlns:a16="http://schemas.microsoft.com/office/drawing/2014/main" id="{8E351F44-B0F6-CFFB-150F-E03AE50B46E3}"/>
                </a:ext>
              </a:extLst>
            </p:cNvPr>
            <p:cNvSpPr/>
            <p:nvPr/>
          </p:nvSpPr>
          <p:spPr>
            <a:xfrm rot="8162487">
              <a:off x="4342577" y="4891547"/>
              <a:ext cx="195263" cy="207530"/>
            </a:xfrm>
            <a:prstGeom prst="blockArc">
              <a:avLst>
                <a:gd name="adj1" fmla="val 10800000"/>
                <a:gd name="adj2" fmla="val 195"/>
                <a:gd name="adj3" fmla="val 48625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>
                <a:solidFill>
                  <a:schemeClr val="tx1"/>
                </a:solidFill>
              </a:endParaRPr>
            </a:p>
          </p:txBody>
        </p:sp>
        <p:sp>
          <p:nvSpPr>
            <p:cNvPr id="1029" name="Line 126">
              <a:extLst>
                <a:ext uri="{FF2B5EF4-FFF2-40B4-BE49-F238E27FC236}">
                  <a16:creationId xmlns:a16="http://schemas.microsoft.com/office/drawing/2014/main" id="{79EC1CFC-5BA5-090E-1004-6565F70FEC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34237" y="4616464"/>
              <a:ext cx="762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1031" name="Line 126">
              <a:extLst>
                <a:ext uri="{FF2B5EF4-FFF2-40B4-BE49-F238E27FC236}">
                  <a16:creationId xmlns:a16="http://schemas.microsoft.com/office/drawing/2014/main" id="{B120C21B-B6E4-43B9-7D4F-E1250546D6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67637" y="4616464"/>
              <a:ext cx="762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</p:grp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3AE80497-4E6B-CFE7-2302-4D5F3BE131F3}"/>
              </a:ext>
            </a:extLst>
          </p:cNvPr>
          <p:cNvCxnSpPr>
            <a:cxnSpLocks/>
          </p:cNvCxnSpPr>
          <p:nvPr/>
        </p:nvCxnSpPr>
        <p:spPr>
          <a:xfrm>
            <a:off x="4508297" y="5384055"/>
            <a:ext cx="3161009" cy="0"/>
          </a:xfrm>
          <a:prstGeom prst="straightConnector1">
            <a:avLst/>
          </a:prstGeom>
          <a:ln w="76200">
            <a:solidFill>
              <a:srgbClr val="00998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582D91C7-8E0A-FEEC-447E-CA887FA3DCDE}"/>
              </a:ext>
            </a:extLst>
          </p:cNvPr>
          <p:cNvSpPr/>
          <p:nvPr/>
        </p:nvSpPr>
        <p:spPr>
          <a:xfrm>
            <a:off x="9761515" y="3505919"/>
            <a:ext cx="947832" cy="12348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1066" name="Rectangle 1065">
            <a:extLst>
              <a:ext uri="{FF2B5EF4-FFF2-40B4-BE49-F238E27FC236}">
                <a16:creationId xmlns:a16="http://schemas.microsoft.com/office/drawing/2014/main" id="{1A1A1772-34A4-0933-39E1-4BDF6C922FF2}"/>
              </a:ext>
            </a:extLst>
          </p:cNvPr>
          <p:cNvSpPr/>
          <p:nvPr/>
        </p:nvSpPr>
        <p:spPr>
          <a:xfrm>
            <a:off x="4532093" y="1672628"/>
            <a:ext cx="1996794" cy="1570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1070" name="Rectangle 1069">
            <a:extLst>
              <a:ext uri="{FF2B5EF4-FFF2-40B4-BE49-F238E27FC236}">
                <a16:creationId xmlns:a16="http://schemas.microsoft.com/office/drawing/2014/main" id="{4863F26B-5624-5E83-2504-CD47D9D63031}"/>
              </a:ext>
            </a:extLst>
          </p:cNvPr>
          <p:cNvSpPr/>
          <p:nvPr/>
        </p:nvSpPr>
        <p:spPr>
          <a:xfrm>
            <a:off x="4532093" y="1672628"/>
            <a:ext cx="1996794" cy="1570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1083" name="TextBox 1082">
            <a:extLst>
              <a:ext uri="{FF2B5EF4-FFF2-40B4-BE49-F238E27FC236}">
                <a16:creationId xmlns:a16="http://schemas.microsoft.com/office/drawing/2014/main" id="{188FB79A-4CA1-B70A-BCE5-57D9BCD8CD4F}"/>
              </a:ext>
            </a:extLst>
          </p:cNvPr>
          <p:cNvSpPr txBox="1"/>
          <p:nvPr/>
        </p:nvSpPr>
        <p:spPr>
          <a:xfrm>
            <a:off x="2461400" y="5825899"/>
            <a:ext cx="6147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Pre-</a:t>
            </a:r>
          </a:p>
          <a:p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filter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79FF4D4-ADE5-EA0D-0E15-0C319AFE5959}"/>
              </a:ext>
            </a:extLst>
          </p:cNvPr>
          <p:cNvGrpSpPr/>
          <p:nvPr/>
        </p:nvGrpSpPr>
        <p:grpSpPr>
          <a:xfrm>
            <a:off x="472024" y="4352801"/>
            <a:ext cx="1662618" cy="1478851"/>
            <a:chOff x="978056" y="3630511"/>
            <a:chExt cx="1662618" cy="1478851"/>
          </a:xfrm>
          <a:solidFill>
            <a:srgbClr val="058B73"/>
          </a:solidFill>
        </p:grpSpPr>
        <p:sp>
          <p:nvSpPr>
            <p:cNvPr id="3" name="Kubus 17">
              <a:extLst>
                <a:ext uri="{FF2B5EF4-FFF2-40B4-BE49-F238E27FC236}">
                  <a16:creationId xmlns:a16="http://schemas.microsoft.com/office/drawing/2014/main" id="{3B046B52-8A77-2471-31EE-0ED378232C02}"/>
                </a:ext>
              </a:extLst>
            </p:cNvPr>
            <p:cNvSpPr/>
            <p:nvPr/>
          </p:nvSpPr>
          <p:spPr>
            <a:xfrm>
              <a:off x="978056" y="3630511"/>
              <a:ext cx="1662618" cy="1478851"/>
            </a:xfrm>
            <a:prstGeom prst="cube">
              <a:avLst/>
            </a:pr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grpSp>
          <p:nvGrpSpPr>
            <p:cNvPr id="4" name="Group 69">
              <a:extLst>
                <a:ext uri="{FF2B5EF4-FFF2-40B4-BE49-F238E27FC236}">
                  <a16:creationId xmlns:a16="http://schemas.microsoft.com/office/drawing/2014/main" id="{74497E7F-3563-9699-F019-282154A5732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13554" y="4421831"/>
              <a:ext cx="601615" cy="492014"/>
              <a:chOff x="480" y="480"/>
              <a:chExt cx="1425" cy="1275"/>
            </a:xfrm>
            <a:grpFill/>
          </p:grpSpPr>
          <p:sp>
            <p:nvSpPr>
              <p:cNvPr id="5" name="Oval 70">
                <a:extLst>
                  <a:ext uri="{FF2B5EF4-FFF2-40B4-BE49-F238E27FC236}">
                    <a16:creationId xmlns:a16="http://schemas.microsoft.com/office/drawing/2014/main" id="{25904984-FE51-5925-6637-58F7E0AD39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0" y="480"/>
                <a:ext cx="1221" cy="1275"/>
              </a:xfrm>
              <a:prstGeom prst="ellipse">
                <a:avLst/>
              </a:prstGeom>
              <a:grpFill/>
              <a:ln w="1905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alt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8" name="Line 71">
                <a:extLst>
                  <a:ext uri="{FF2B5EF4-FFF2-40B4-BE49-F238E27FC236}">
                    <a16:creationId xmlns:a16="http://schemas.microsoft.com/office/drawing/2014/main" id="{322DA79D-BC7A-7303-F5F0-42488D2D9D3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701" y="1118"/>
                <a:ext cx="204" cy="0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BE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0" name="Line 72">
                <a:extLst>
                  <a:ext uri="{FF2B5EF4-FFF2-40B4-BE49-F238E27FC236}">
                    <a16:creationId xmlns:a16="http://schemas.microsoft.com/office/drawing/2014/main" id="{B58E88F5-687B-7358-0799-3698261E1C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631" y="726"/>
                <a:ext cx="1042" cy="229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BE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1" name="Line 73">
                <a:extLst>
                  <a:ext uri="{FF2B5EF4-FFF2-40B4-BE49-F238E27FC236}">
                    <a16:creationId xmlns:a16="http://schemas.microsoft.com/office/drawing/2014/main" id="{5B1E864C-C2B1-7022-B3D5-63F18EBD8C1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624" y="1304"/>
                <a:ext cx="1042" cy="229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BE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id="{DCF2AC05-EE33-7698-C9E6-FD28A0EAE7CC}"/>
              </a:ext>
            </a:extLst>
          </p:cNvPr>
          <p:cNvSpPr txBox="1"/>
          <p:nvPr/>
        </p:nvSpPr>
        <p:spPr>
          <a:xfrm>
            <a:off x="435430" y="4755238"/>
            <a:ext cx="196405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Compressor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ADD5D23-C725-1395-4F07-4F7050551A9D}"/>
              </a:ext>
            </a:extLst>
          </p:cNvPr>
          <p:cNvSpPr txBox="1"/>
          <p:nvPr/>
        </p:nvSpPr>
        <p:spPr>
          <a:xfrm>
            <a:off x="3552666" y="4689452"/>
            <a:ext cx="8748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Dryer</a:t>
            </a:r>
          </a:p>
        </p:txBody>
      </p:sp>
      <p:grpSp>
        <p:nvGrpSpPr>
          <p:cNvPr id="1167" name="Group 1166">
            <a:extLst>
              <a:ext uri="{FF2B5EF4-FFF2-40B4-BE49-F238E27FC236}">
                <a16:creationId xmlns:a16="http://schemas.microsoft.com/office/drawing/2014/main" id="{6232D319-74C3-AC02-6844-989297E3AA71}"/>
              </a:ext>
            </a:extLst>
          </p:cNvPr>
          <p:cNvGrpSpPr/>
          <p:nvPr/>
        </p:nvGrpSpPr>
        <p:grpSpPr>
          <a:xfrm>
            <a:off x="2443355" y="4750263"/>
            <a:ext cx="740810" cy="995038"/>
            <a:chOff x="2443355" y="4750263"/>
            <a:chExt cx="740810" cy="995038"/>
          </a:xfrm>
        </p:grpSpPr>
        <p:sp>
          <p:nvSpPr>
            <p:cNvPr id="55" name="Kubus 17">
              <a:extLst>
                <a:ext uri="{FF2B5EF4-FFF2-40B4-BE49-F238E27FC236}">
                  <a16:creationId xmlns:a16="http://schemas.microsoft.com/office/drawing/2014/main" id="{674DB349-944E-ADF9-FEB4-8AF6A8C30A12}"/>
                </a:ext>
              </a:extLst>
            </p:cNvPr>
            <p:cNvSpPr/>
            <p:nvPr/>
          </p:nvSpPr>
          <p:spPr>
            <a:xfrm>
              <a:off x="2487037" y="4760488"/>
              <a:ext cx="622661" cy="984813"/>
            </a:xfrm>
            <a:prstGeom prst="cube">
              <a:avLst>
                <a:gd name="adj" fmla="val 11763"/>
              </a:avLst>
            </a:prstGeom>
            <a:solidFill>
              <a:srgbClr val="058B73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026" name="Freeform 123">
              <a:extLst>
                <a:ext uri="{FF2B5EF4-FFF2-40B4-BE49-F238E27FC236}">
                  <a16:creationId xmlns:a16="http://schemas.microsoft.com/office/drawing/2014/main" id="{5931DE2C-9E0A-BA79-F164-703138BE784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6481" y="5053996"/>
              <a:ext cx="372178" cy="408407"/>
            </a:xfrm>
            <a:custGeom>
              <a:avLst/>
              <a:gdLst>
                <a:gd name="T0" fmla="*/ 0 w 288"/>
                <a:gd name="T1" fmla="*/ 2147483646 h 288"/>
                <a:gd name="T2" fmla="*/ 2147483646 w 288"/>
                <a:gd name="T3" fmla="*/ 2147483646 h 288"/>
                <a:gd name="T4" fmla="*/ 2147483646 w 288"/>
                <a:gd name="T5" fmla="*/ 2147483646 h 288"/>
                <a:gd name="T6" fmla="*/ 2147483646 w 288"/>
                <a:gd name="T7" fmla="*/ 0 h 288"/>
                <a:gd name="T8" fmla="*/ 0 w 288"/>
                <a:gd name="T9" fmla="*/ 2147483646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144"/>
                  </a:moveTo>
                  <a:lnTo>
                    <a:pt x="144" y="288"/>
                  </a:lnTo>
                  <a:lnTo>
                    <a:pt x="288" y="144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9525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1027" name="Line 125">
              <a:extLst>
                <a:ext uri="{FF2B5EF4-FFF2-40B4-BE49-F238E27FC236}">
                  <a16:creationId xmlns:a16="http://schemas.microsoft.com/office/drawing/2014/main" id="{3C549552-7CAB-0216-F865-67478101658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782569" y="5069275"/>
              <a:ext cx="1" cy="384343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prstDash val="dash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grpSp>
          <p:nvGrpSpPr>
            <p:cNvPr id="1030" name="Group 283">
              <a:extLst>
                <a:ext uri="{FF2B5EF4-FFF2-40B4-BE49-F238E27FC236}">
                  <a16:creationId xmlns:a16="http://schemas.microsoft.com/office/drawing/2014/main" id="{A8F46159-7A2B-8771-9253-B2AD73221EA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701156" y="5466657"/>
              <a:ext cx="162828" cy="263763"/>
              <a:chOff x="5048249" y="2494122"/>
              <a:chExt cx="200025" cy="295276"/>
            </a:xfrm>
            <a:noFill/>
          </p:grpSpPr>
          <p:sp>
            <p:nvSpPr>
              <p:cNvPr id="1032" name="Oval 94">
                <a:extLst>
                  <a:ext uri="{FF2B5EF4-FFF2-40B4-BE49-F238E27FC236}">
                    <a16:creationId xmlns:a16="http://schemas.microsoft.com/office/drawing/2014/main" id="{6305F614-5131-3602-B0E4-6B82CBEE89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>
                <a:off x="5049837" y="2541747"/>
                <a:ext cx="196850" cy="200025"/>
              </a:xfrm>
              <a:prstGeom prst="ellips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200">
                  <a:latin typeface="Arial" panose="020B0604020202020204" pitchFamily="34" charset="0"/>
                </a:endParaRPr>
              </a:p>
            </p:txBody>
          </p:sp>
          <p:sp>
            <p:nvSpPr>
              <p:cNvPr id="1033" name="AutoShape 95">
                <a:extLst>
                  <a:ext uri="{FF2B5EF4-FFF2-40B4-BE49-F238E27FC236}">
                    <a16:creationId xmlns:a16="http://schemas.microsoft.com/office/drawing/2014/main" id="{A01CD6CC-B933-66F0-7790-88999113D6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8109783">
                <a:off x="5048249" y="2543335"/>
                <a:ext cx="200025" cy="196850"/>
              </a:xfrm>
              <a:custGeom>
                <a:avLst/>
                <a:gdLst>
                  <a:gd name="T0" fmla="*/ 2147483646 w 21600"/>
                  <a:gd name="T1" fmla="*/ 0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771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sp>
            <p:nvSpPr>
              <p:cNvPr id="1034" name="Freeform 96">
                <a:extLst>
                  <a:ext uri="{FF2B5EF4-FFF2-40B4-BE49-F238E27FC236}">
                    <a16:creationId xmlns:a16="http://schemas.microsoft.com/office/drawing/2014/main" id="{B3FF91BB-3414-D437-A7B0-74689D9756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255" y="2592547"/>
                <a:ext cx="100013" cy="98425"/>
              </a:xfrm>
              <a:custGeom>
                <a:avLst/>
                <a:gdLst>
                  <a:gd name="T0" fmla="*/ 0 w 192"/>
                  <a:gd name="T1" fmla="*/ 2147483646 h 192"/>
                  <a:gd name="T2" fmla="*/ 2147483646 w 192"/>
                  <a:gd name="T3" fmla="*/ 0 h 192"/>
                  <a:gd name="T4" fmla="*/ 2147483646 w 192"/>
                  <a:gd name="T5" fmla="*/ 2147483646 h 192"/>
                  <a:gd name="T6" fmla="*/ 2147483646 w 192"/>
                  <a:gd name="T7" fmla="*/ 2147483646 h 192"/>
                  <a:gd name="T8" fmla="*/ 2147483646 w 192"/>
                  <a:gd name="T9" fmla="*/ 2147483646 h 192"/>
                  <a:gd name="T10" fmla="*/ 2147483646 w 192"/>
                  <a:gd name="T11" fmla="*/ 2147483646 h 19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92" h="192">
                    <a:moveTo>
                      <a:pt x="0" y="192"/>
                    </a:moveTo>
                    <a:lnTo>
                      <a:pt x="192" y="0"/>
                    </a:lnTo>
                    <a:lnTo>
                      <a:pt x="192" y="96"/>
                    </a:lnTo>
                    <a:lnTo>
                      <a:pt x="192" y="144"/>
                    </a:lnTo>
                    <a:lnTo>
                      <a:pt x="144" y="192"/>
                    </a:lnTo>
                    <a:lnTo>
                      <a:pt x="48" y="192"/>
                    </a:ln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sp>
            <p:nvSpPr>
              <p:cNvPr id="1035" name="Line 97">
                <a:extLst>
                  <a:ext uri="{FF2B5EF4-FFF2-40B4-BE49-F238E27FC236}">
                    <a16:creationId xmlns:a16="http://schemas.microsoft.com/office/drawing/2014/main" id="{F871772C-2DCD-2098-81FB-34726FE3254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148262" y="2740185"/>
                <a:ext cx="0" cy="49213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sp>
            <p:nvSpPr>
              <p:cNvPr id="1036" name="Line 98">
                <a:extLst>
                  <a:ext uri="{FF2B5EF4-FFF2-40B4-BE49-F238E27FC236}">
                    <a16:creationId xmlns:a16="http://schemas.microsoft.com/office/drawing/2014/main" id="{DAE3CC5E-4D22-6C78-DB1A-D14E6A1124D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148262" y="2494122"/>
                <a:ext cx="0" cy="49213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</p:grpSp>
        <p:sp>
          <p:nvSpPr>
            <p:cNvPr id="1037" name="Block Arc 1036">
              <a:extLst>
                <a:ext uri="{FF2B5EF4-FFF2-40B4-BE49-F238E27FC236}">
                  <a16:creationId xmlns:a16="http://schemas.microsoft.com/office/drawing/2014/main" id="{A2DFF6C5-F528-0C2F-AB32-0FEDADA9833C}"/>
                </a:ext>
              </a:extLst>
            </p:cNvPr>
            <p:cNvSpPr/>
            <p:nvPr/>
          </p:nvSpPr>
          <p:spPr>
            <a:xfrm rot="8162487">
              <a:off x="2704047" y="5503926"/>
              <a:ext cx="158951" cy="185382"/>
            </a:xfrm>
            <a:prstGeom prst="blockArc">
              <a:avLst>
                <a:gd name="adj1" fmla="val 10800000"/>
                <a:gd name="adj2" fmla="val 195"/>
                <a:gd name="adj3" fmla="val 48625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>
                <a:solidFill>
                  <a:schemeClr val="tx1"/>
                </a:solidFill>
              </a:endParaRPr>
            </a:p>
          </p:txBody>
        </p:sp>
        <p:sp>
          <p:nvSpPr>
            <p:cNvPr id="1038" name="Line 126">
              <a:extLst>
                <a:ext uri="{FF2B5EF4-FFF2-40B4-BE49-F238E27FC236}">
                  <a16:creationId xmlns:a16="http://schemas.microsoft.com/office/drawing/2014/main" id="{61FC55A7-6CA8-2728-6E17-B292A27B77F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34451" y="5258200"/>
              <a:ext cx="6203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1039" name="Line 126">
              <a:extLst>
                <a:ext uri="{FF2B5EF4-FFF2-40B4-BE49-F238E27FC236}">
                  <a16:creationId xmlns:a16="http://schemas.microsoft.com/office/drawing/2014/main" id="{4A5B58EB-EEBA-BBA6-FBFD-7D485F4690A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68658" y="5258200"/>
              <a:ext cx="6203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1040" name="TextBox 1039">
              <a:extLst>
                <a:ext uri="{FF2B5EF4-FFF2-40B4-BE49-F238E27FC236}">
                  <a16:creationId xmlns:a16="http://schemas.microsoft.com/office/drawing/2014/main" id="{3617F83F-8967-FE43-DDD5-220609CBB18B}"/>
                </a:ext>
              </a:extLst>
            </p:cNvPr>
            <p:cNvSpPr txBox="1"/>
            <p:nvPr/>
          </p:nvSpPr>
          <p:spPr>
            <a:xfrm>
              <a:off x="2443355" y="4750263"/>
              <a:ext cx="74081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Filter</a:t>
              </a:r>
            </a:p>
          </p:txBody>
        </p:sp>
      </p:grpSp>
      <p:sp>
        <p:nvSpPr>
          <p:cNvPr id="1041" name="TextBox 1040">
            <a:extLst>
              <a:ext uri="{FF2B5EF4-FFF2-40B4-BE49-F238E27FC236}">
                <a16:creationId xmlns:a16="http://schemas.microsoft.com/office/drawing/2014/main" id="{B7487AE4-8901-1703-9C29-A719EAB0E9F7}"/>
              </a:ext>
            </a:extLst>
          </p:cNvPr>
          <p:cNvSpPr txBox="1"/>
          <p:nvPr/>
        </p:nvSpPr>
        <p:spPr>
          <a:xfrm>
            <a:off x="420991" y="5888018"/>
            <a:ext cx="181464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Oil </a:t>
            </a:r>
            <a:r>
              <a:rPr lang="nl-BE" sz="14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injected</a:t>
            </a:r>
            <a:endParaRPr lang="nl-BE" sz="1400" dirty="0">
              <a:solidFill>
                <a:schemeClr val="tx1">
                  <a:lumMod val="65000"/>
                  <a:lumOff val="35000"/>
                </a:schemeClr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42" name="TextBox 1041">
            <a:extLst>
              <a:ext uri="{FF2B5EF4-FFF2-40B4-BE49-F238E27FC236}">
                <a16:creationId xmlns:a16="http://schemas.microsoft.com/office/drawing/2014/main" id="{F0322697-0BAC-0940-B04D-829634DBA26A}"/>
              </a:ext>
            </a:extLst>
          </p:cNvPr>
          <p:cNvSpPr txBox="1"/>
          <p:nvPr/>
        </p:nvSpPr>
        <p:spPr>
          <a:xfrm>
            <a:off x="5173888" y="5879845"/>
            <a:ext cx="100640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Filter</a:t>
            </a:r>
          </a:p>
        </p:txBody>
      </p:sp>
      <p:sp>
        <p:nvSpPr>
          <p:cNvPr id="1043" name="TextBox 1042">
            <a:extLst>
              <a:ext uri="{FF2B5EF4-FFF2-40B4-BE49-F238E27FC236}">
                <a16:creationId xmlns:a16="http://schemas.microsoft.com/office/drawing/2014/main" id="{B74929ED-70A0-F6B3-A1F2-0457F60DCB90}"/>
              </a:ext>
            </a:extLst>
          </p:cNvPr>
          <p:cNvSpPr txBox="1"/>
          <p:nvPr/>
        </p:nvSpPr>
        <p:spPr>
          <a:xfrm>
            <a:off x="3526769" y="5811488"/>
            <a:ext cx="18146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Refrigeration</a:t>
            </a:r>
          </a:p>
          <a:p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Dryer</a:t>
            </a:r>
          </a:p>
        </p:txBody>
      </p:sp>
      <p:cxnSp>
        <p:nvCxnSpPr>
          <p:cNvPr id="1044" name="Straight Arrow Connector 1043">
            <a:extLst>
              <a:ext uri="{FF2B5EF4-FFF2-40B4-BE49-F238E27FC236}">
                <a16:creationId xmlns:a16="http://schemas.microsoft.com/office/drawing/2014/main" id="{9E1AAC96-BFB9-A762-1AC7-3CE01E47B524}"/>
              </a:ext>
            </a:extLst>
          </p:cNvPr>
          <p:cNvCxnSpPr>
            <a:cxnSpLocks/>
          </p:cNvCxnSpPr>
          <p:nvPr/>
        </p:nvCxnSpPr>
        <p:spPr>
          <a:xfrm flipV="1">
            <a:off x="2193414" y="2950257"/>
            <a:ext cx="2348861" cy="10225"/>
          </a:xfrm>
          <a:prstGeom prst="straightConnector1">
            <a:avLst/>
          </a:prstGeom>
          <a:ln w="76200">
            <a:solidFill>
              <a:srgbClr val="009982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5" name="Kubus 17">
            <a:extLst>
              <a:ext uri="{FF2B5EF4-FFF2-40B4-BE49-F238E27FC236}">
                <a16:creationId xmlns:a16="http://schemas.microsoft.com/office/drawing/2014/main" id="{483EF8BA-3D88-964D-EA6B-D44AE336B547}"/>
              </a:ext>
            </a:extLst>
          </p:cNvPr>
          <p:cNvSpPr/>
          <p:nvPr/>
        </p:nvSpPr>
        <p:spPr>
          <a:xfrm>
            <a:off x="3632568" y="2055260"/>
            <a:ext cx="975269" cy="1279824"/>
          </a:xfrm>
          <a:prstGeom prst="cube">
            <a:avLst/>
          </a:prstGeom>
          <a:solidFill>
            <a:srgbClr val="058B73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1046" name="Group 1045">
            <a:extLst>
              <a:ext uri="{FF2B5EF4-FFF2-40B4-BE49-F238E27FC236}">
                <a16:creationId xmlns:a16="http://schemas.microsoft.com/office/drawing/2014/main" id="{1E00DDA8-6747-6C5D-F4C5-4967FEBE65EF}"/>
              </a:ext>
            </a:extLst>
          </p:cNvPr>
          <p:cNvGrpSpPr/>
          <p:nvPr/>
        </p:nvGrpSpPr>
        <p:grpSpPr>
          <a:xfrm>
            <a:off x="3766334" y="2633499"/>
            <a:ext cx="496237" cy="676424"/>
            <a:chOff x="4134237" y="4387864"/>
            <a:chExt cx="609600" cy="757237"/>
          </a:xfrm>
        </p:grpSpPr>
        <p:grpSp>
          <p:nvGrpSpPr>
            <p:cNvPr id="1047" name="Group 1046">
              <a:extLst>
                <a:ext uri="{FF2B5EF4-FFF2-40B4-BE49-F238E27FC236}">
                  <a16:creationId xmlns:a16="http://schemas.microsoft.com/office/drawing/2014/main" id="{0075ED47-6BD4-6243-3B49-8F31BF2E1859}"/>
                </a:ext>
              </a:extLst>
            </p:cNvPr>
            <p:cNvGrpSpPr/>
            <p:nvPr/>
          </p:nvGrpSpPr>
          <p:grpSpPr>
            <a:xfrm>
              <a:off x="4210437" y="4387864"/>
              <a:ext cx="457200" cy="757237"/>
              <a:chOff x="4754064" y="3751843"/>
              <a:chExt cx="457200" cy="757237"/>
            </a:xfrm>
            <a:noFill/>
          </p:grpSpPr>
          <p:sp>
            <p:nvSpPr>
              <p:cNvPr id="1051" name="Freeform 123">
                <a:extLst>
                  <a:ext uri="{FF2B5EF4-FFF2-40B4-BE49-F238E27FC236}">
                    <a16:creationId xmlns:a16="http://schemas.microsoft.com/office/drawing/2014/main" id="{08A97B5F-C99B-FF27-539D-F1DEDBD5A7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4064" y="3751843"/>
                <a:ext cx="457200" cy="457200"/>
              </a:xfrm>
              <a:custGeom>
                <a:avLst/>
                <a:gdLst>
                  <a:gd name="T0" fmla="*/ 0 w 288"/>
                  <a:gd name="T1" fmla="*/ 2147483646 h 288"/>
                  <a:gd name="T2" fmla="*/ 2147483646 w 288"/>
                  <a:gd name="T3" fmla="*/ 2147483646 h 288"/>
                  <a:gd name="T4" fmla="*/ 2147483646 w 288"/>
                  <a:gd name="T5" fmla="*/ 2147483646 h 288"/>
                  <a:gd name="T6" fmla="*/ 2147483646 w 288"/>
                  <a:gd name="T7" fmla="*/ 0 h 288"/>
                  <a:gd name="T8" fmla="*/ 0 w 288"/>
                  <a:gd name="T9" fmla="*/ 2147483646 h 28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88" h="288">
                    <a:moveTo>
                      <a:pt x="0" y="144"/>
                    </a:moveTo>
                    <a:lnTo>
                      <a:pt x="144" y="288"/>
                    </a:lnTo>
                    <a:lnTo>
                      <a:pt x="288" y="144"/>
                    </a:lnTo>
                    <a:lnTo>
                      <a:pt x="144" y="0"/>
                    </a:lnTo>
                    <a:lnTo>
                      <a:pt x="0" y="144"/>
                    </a:lnTo>
                    <a:close/>
                  </a:path>
                </a:pathLst>
              </a:custGeom>
              <a:grpFill/>
              <a:ln w="9525" cap="flat" cmpd="sng">
                <a:solidFill>
                  <a:schemeClr val="bg1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sp>
            <p:nvSpPr>
              <p:cNvPr id="1052" name="Line 124">
                <a:extLst>
                  <a:ext uri="{FF2B5EF4-FFF2-40B4-BE49-F238E27FC236}">
                    <a16:creationId xmlns:a16="http://schemas.microsoft.com/office/drawing/2014/main" id="{1587CBB5-ED9B-D7A1-8D34-921B0D907C1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06464" y="3828043"/>
                <a:ext cx="152400" cy="0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sp>
            <p:nvSpPr>
              <p:cNvPr id="1053" name="Line 125">
                <a:extLst>
                  <a:ext uri="{FF2B5EF4-FFF2-40B4-BE49-F238E27FC236}">
                    <a16:creationId xmlns:a16="http://schemas.microsoft.com/office/drawing/2014/main" id="{1F7DF5DE-0022-416E-F2B2-D24E65EB2F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06464" y="4132843"/>
                <a:ext cx="152400" cy="0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grpSp>
            <p:nvGrpSpPr>
              <p:cNvPr id="1054" name="Group 283">
                <a:extLst>
                  <a:ext uri="{FF2B5EF4-FFF2-40B4-BE49-F238E27FC236}">
                    <a16:creationId xmlns:a16="http://schemas.microsoft.com/office/drawing/2014/main" id="{10559F21-ECF4-5E50-B502-6B7018D11A1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882652" y="4213805"/>
                <a:ext cx="200025" cy="295275"/>
                <a:chOff x="5048249" y="2494122"/>
                <a:chExt cx="200025" cy="295276"/>
              </a:xfrm>
              <a:grpFill/>
            </p:grpSpPr>
            <p:sp>
              <p:nvSpPr>
                <p:cNvPr id="1055" name="Oval 94">
                  <a:extLst>
                    <a:ext uri="{FF2B5EF4-FFF2-40B4-BE49-F238E27FC236}">
                      <a16:creationId xmlns:a16="http://schemas.microsoft.com/office/drawing/2014/main" id="{F43640CD-9A82-9EF6-A10E-4F371A8A3BD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-5400000">
                  <a:off x="5049837" y="2541747"/>
                  <a:ext cx="196850" cy="200025"/>
                </a:xfrm>
                <a:prstGeom prst="ellipse">
                  <a:avLst/>
                </a:pr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GB" altLang="en-US" sz="12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56" name="AutoShape 95">
                  <a:extLst>
                    <a:ext uri="{FF2B5EF4-FFF2-40B4-BE49-F238E27FC236}">
                      <a16:creationId xmlns:a16="http://schemas.microsoft.com/office/drawing/2014/main" id="{FDA46A5A-A0CD-6E66-1887-CF8A0DBD35E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8109783">
                  <a:off x="5048249" y="2543335"/>
                  <a:ext cx="200025" cy="196850"/>
                </a:xfrm>
                <a:custGeom>
                  <a:avLst/>
                  <a:gdLst>
                    <a:gd name="T0" fmla="*/ 2147483646 w 21600"/>
                    <a:gd name="T1" fmla="*/ 0 h 21600"/>
                    <a:gd name="T2" fmla="*/ 2147483646 w 21600"/>
                    <a:gd name="T3" fmla="*/ 2147483646 h 21600"/>
                    <a:gd name="T4" fmla="*/ 2147483646 w 21600"/>
                    <a:gd name="T5" fmla="*/ 2147483646 h 21600"/>
                    <a:gd name="T6" fmla="*/ 2147483646 w 21600"/>
                    <a:gd name="T7" fmla="*/ 2147483646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600"/>
                    <a:gd name="T13" fmla="*/ 0 h 21600"/>
                    <a:gd name="T14" fmla="*/ 21600 w 21600"/>
                    <a:gd name="T15" fmla="*/ 7713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5400" y="10800"/>
                      </a:moveTo>
                      <a:cubicBezTo>
                        <a:pt x="5400" y="7817"/>
                        <a:pt x="7817" y="5400"/>
                        <a:pt x="10800" y="5400"/>
                      </a:cubicBezTo>
                      <a:cubicBezTo>
                        <a:pt x="13782" y="5399"/>
                        <a:pt x="16199" y="7817"/>
                        <a:pt x="16200" y="10799"/>
                      </a:cubicBezTo>
                      <a:lnTo>
                        <a:pt x="21600" y="10800"/>
                      </a:lnTo>
                      <a:cubicBezTo>
                        <a:pt x="21600" y="4835"/>
                        <a:pt x="16764" y="0"/>
                        <a:pt x="10800" y="0"/>
                      </a:cubicBezTo>
                      <a:cubicBezTo>
                        <a:pt x="4835" y="0"/>
                        <a:pt x="0" y="4835"/>
                        <a:pt x="0" y="10800"/>
                      </a:cubicBezTo>
                      <a:lnTo>
                        <a:pt x="5400" y="1080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BE"/>
                </a:p>
              </p:txBody>
            </p:sp>
            <p:sp>
              <p:nvSpPr>
                <p:cNvPr id="1057" name="Freeform 96">
                  <a:extLst>
                    <a:ext uri="{FF2B5EF4-FFF2-40B4-BE49-F238E27FC236}">
                      <a16:creationId xmlns:a16="http://schemas.microsoft.com/office/drawing/2014/main" id="{33274C8B-D47F-660E-23DE-66EADAD5323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98255" y="2592547"/>
                  <a:ext cx="100013" cy="98425"/>
                </a:xfrm>
                <a:custGeom>
                  <a:avLst/>
                  <a:gdLst>
                    <a:gd name="T0" fmla="*/ 0 w 192"/>
                    <a:gd name="T1" fmla="*/ 2147483646 h 192"/>
                    <a:gd name="T2" fmla="*/ 2147483646 w 192"/>
                    <a:gd name="T3" fmla="*/ 0 h 192"/>
                    <a:gd name="T4" fmla="*/ 2147483646 w 192"/>
                    <a:gd name="T5" fmla="*/ 2147483646 h 192"/>
                    <a:gd name="T6" fmla="*/ 2147483646 w 192"/>
                    <a:gd name="T7" fmla="*/ 2147483646 h 192"/>
                    <a:gd name="T8" fmla="*/ 2147483646 w 192"/>
                    <a:gd name="T9" fmla="*/ 2147483646 h 192"/>
                    <a:gd name="T10" fmla="*/ 2147483646 w 192"/>
                    <a:gd name="T11" fmla="*/ 2147483646 h 19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192" h="192">
                      <a:moveTo>
                        <a:pt x="0" y="192"/>
                      </a:moveTo>
                      <a:lnTo>
                        <a:pt x="192" y="0"/>
                      </a:lnTo>
                      <a:lnTo>
                        <a:pt x="192" y="96"/>
                      </a:lnTo>
                      <a:lnTo>
                        <a:pt x="192" y="144"/>
                      </a:lnTo>
                      <a:lnTo>
                        <a:pt x="144" y="192"/>
                      </a:lnTo>
                      <a:lnTo>
                        <a:pt x="48" y="192"/>
                      </a:lnTo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BE"/>
                </a:p>
              </p:txBody>
            </p:sp>
            <p:sp>
              <p:nvSpPr>
                <p:cNvPr id="1058" name="Line 97">
                  <a:extLst>
                    <a:ext uri="{FF2B5EF4-FFF2-40B4-BE49-F238E27FC236}">
                      <a16:creationId xmlns:a16="http://schemas.microsoft.com/office/drawing/2014/main" id="{B3B0BBE3-AC9D-10F1-AE93-4AB1A5696F8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5148262" y="2740185"/>
                  <a:ext cx="0" cy="49213"/>
                </a:xfrm>
                <a:prstGeom prst="line">
                  <a:avLst/>
                </a:pr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BE"/>
                </a:p>
              </p:txBody>
            </p:sp>
            <p:sp>
              <p:nvSpPr>
                <p:cNvPr id="1059" name="Line 98">
                  <a:extLst>
                    <a:ext uri="{FF2B5EF4-FFF2-40B4-BE49-F238E27FC236}">
                      <a16:creationId xmlns:a16="http://schemas.microsoft.com/office/drawing/2014/main" id="{D931BADA-22DC-EE31-ECC4-4213151D328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148262" y="2494122"/>
                  <a:ext cx="0" cy="49213"/>
                </a:xfrm>
                <a:prstGeom prst="line">
                  <a:avLst/>
                </a:prstGeom>
                <a:grpFill/>
                <a:ln w="9525">
                  <a:solidFill>
                    <a:schemeClr val="bg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BE"/>
                </a:p>
              </p:txBody>
            </p:sp>
          </p:grpSp>
        </p:grpSp>
        <p:sp>
          <p:nvSpPr>
            <p:cNvPr id="1048" name="Block Arc 1047">
              <a:extLst>
                <a:ext uri="{FF2B5EF4-FFF2-40B4-BE49-F238E27FC236}">
                  <a16:creationId xmlns:a16="http://schemas.microsoft.com/office/drawing/2014/main" id="{8F5C42A8-5DA9-D74E-F53C-69E391BE6DD0}"/>
                </a:ext>
              </a:extLst>
            </p:cNvPr>
            <p:cNvSpPr/>
            <p:nvPr/>
          </p:nvSpPr>
          <p:spPr>
            <a:xfrm rot="8162487">
              <a:off x="4342577" y="4891547"/>
              <a:ext cx="195263" cy="207530"/>
            </a:xfrm>
            <a:prstGeom prst="blockArc">
              <a:avLst>
                <a:gd name="adj1" fmla="val 10800000"/>
                <a:gd name="adj2" fmla="val 195"/>
                <a:gd name="adj3" fmla="val 48625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>
                <a:solidFill>
                  <a:schemeClr val="tx1"/>
                </a:solidFill>
              </a:endParaRPr>
            </a:p>
          </p:txBody>
        </p:sp>
        <p:sp>
          <p:nvSpPr>
            <p:cNvPr id="1049" name="Line 126">
              <a:extLst>
                <a:ext uri="{FF2B5EF4-FFF2-40B4-BE49-F238E27FC236}">
                  <a16:creationId xmlns:a16="http://schemas.microsoft.com/office/drawing/2014/main" id="{33EB3A19-98F5-D2F7-FEF3-34D1D91C1F3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34237" y="4616464"/>
              <a:ext cx="762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1050" name="Line 126">
              <a:extLst>
                <a:ext uri="{FF2B5EF4-FFF2-40B4-BE49-F238E27FC236}">
                  <a16:creationId xmlns:a16="http://schemas.microsoft.com/office/drawing/2014/main" id="{2EAF7FF1-3B38-E538-B2F4-01D5575F2A8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67637" y="4616464"/>
              <a:ext cx="762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</p:grpSp>
      <p:cxnSp>
        <p:nvCxnSpPr>
          <p:cNvPr id="1060" name="Straight Arrow Connector 1059">
            <a:extLst>
              <a:ext uri="{FF2B5EF4-FFF2-40B4-BE49-F238E27FC236}">
                <a16:creationId xmlns:a16="http://schemas.microsoft.com/office/drawing/2014/main" id="{6F9DD436-2A2F-EE91-8BF5-DD4B3C7F3EE0}"/>
              </a:ext>
            </a:extLst>
          </p:cNvPr>
          <p:cNvCxnSpPr>
            <a:cxnSpLocks/>
          </p:cNvCxnSpPr>
          <p:nvPr/>
        </p:nvCxnSpPr>
        <p:spPr>
          <a:xfrm flipV="1">
            <a:off x="4594121" y="2950136"/>
            <a:ext cx="3055606" cy="31565"/>
          </a:xfrm>
          <a:prstGeom prst="straightConnector1">
            <a:avLst/>
          </a:prstGeom>
          <a:ln w="76200">
            <a:solidFill>
              <a:srgbClr val="00998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61" name="Group 1060">
            <a:extLst>
              <a:ext uri="{FF2B5EF4-FFF2-40B4-BE49-F238E27FC236}">
                <a16:creationId xmlns:a16="http://schemas.microsoft.com/office/drawing/2014/main" id="{D0098710-A6ED-ABF5-BEF5-695FB914E9E2}"/>
              </a:ext>
            </a:extLst>
          </p:cNvPr>
          <p:cNvGrpSpPr/>
          <p:nvPr/>
        </p:nvGrpSpPr>
        <p:grpSpPr>
          <a:xfrm>
            <a:off x="568032" y="1942584"/>
            <a:ext cx="1662618" cy="1478851"/>
            <a:chOff x="978056" y="3630511"/>
            <a:chExt cx="1662618" cy="1478851"/>
          </a:xfrm>
          <a:solidFill>
            <a:srgbClr val="058B73"/>
          </a:solidFill>
        </p:grpSpPr>
        <p:sp>
          <p:nvSpPr>
            <p:cNvPr id="1062" name="Kubus 17">
              <a:extLst>
                <a:ext uri="{FF2B5EF4-FFF2-40B4-BE49-F238E27FC236}">
                  <a16:creationId xmlns:a16="http://schemas.microsoft.com/office/drawing/2014/main" id="{79EED1E4-2316-C406-2B25-127B6CBF9CBB}"/>
                </a:ext>
              </a:extLst>
            </p:cNvPr>
            <p:cNvSpPr/>
            <p:nvPr/>
          </p:nvSpPr>
          <p:spPr>
            <a:xfrm>
              <a:off x="978056" y="3630511"/>
              <a:ext cx="1662618" cy="1478851"/>
            </a:xfrm>
            <a:prstGeom prst="cube">
              <a:avLst/>
            </a:pr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grpSp>
          <p:nvGrpSpPr>
            <p:cNvPr id="1063" name="Group 69">
              <a:extLst>
                <a:ext uri="{FF2B5EF4-FFF2-40B4-BE49-F238E27FC236}">
                  <a16:creationId xmlns:a16="http://schemas.microsoft.com/office/drawing/2014/main" id="{4F8CF9B4-4FCA-46F5-CE0C-D7E7EBFF936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13554" y="4421831"/>
              <a:ext cx="601615" cy="492014"/>
              <a:chOff x="480" y="480"/>
              <a:chExt cx="1425" cy="1275"/>
            </a:xfrm>
            <a:grpFill/>
          </p:grpSpPr>
          <p:sp>
            <p:nvSpPr>
              <p:cNvPr id="1064" name="Oval 70">
                <a:extLst>
                  <a:ext uri="{FF2B5EF4-FFF2-40B4-BE49-F238E27FC236}">
                    <a16:creationId xmlns:a16="http://schemas.microsoft.com/office/drawing/2014/main" id="{AD2109A0-A491-D768-89A4-5778A763B5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0" y="480"/>
                <a:ext cx="1221" cy="1275"/>
              </a:xfrm>
              <a:prstGeom prst="ellipse">
                <a:avLst/>
              </a:prstGeom>
              <a:grpFill/>
              <a:ln w="19050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alt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065" name="Line 71">
                <a:extLst>
                  <a:ext uri="{FF2B5EF4-FFF2-40B4-BE49-F238E27FC236}">
                    <a16:creationId xmlns:a16="http://schemas.microsoft.com/office/drawing/2014/main" id="{4FF30B0F-F101-52CD-1817-1C65F4A729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701" y="1118"/>
                <a:ext cx="204" cy="0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BE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067" name="Line 72">
                <a:extLst>
                  <a:ext uri="{FF2B5EF4-FFF2-40B4-BE49-F238E27FC236}">
                    <a16:creationId xmlns:a16="http://schemas.microsoft.com/office/drawing/2014/main" id="{249F2E02-FC4F-54E0-140F-E1156AA5929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631" y="726"/>
                <a:ext cx="1042" cy="229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BE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068" name="Line 73">
                <a:extLst>
                  <a:ext uri="{FF2B5EF4-FFF2-40B4-BE49-F238E27FC236}">
                    <a16:creationId xmlns:a16="http://schemas.microsoft.com/office/drawing/2014/main" id="{B9A5D683-2243-8ADD-3AAB-73ACB06B31A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624" y="1304"/>
                <a:ext cx="1042" cy="229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BE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</p:grpSp>
      <p:sp>
        <p:nvSpPr>
          <p:cNvPr id="1069" name="TextBox 1068">
            <a:extLst>
              <a:ext uri="{FF2B5EF4-FFF2-40B4-BE49-F238E27FC236}">
                <a16:creationId xmlns:a16="http://schemas.microsoft.com/office/drawing/2014/main" id="{5FBD7D16-4FE4-07D7-536F-7A21EA2B71DA}"/>
              </a:ext>
            </a:extLst>
          </p:cNvPr>
          <p:cNvSpPr txBox="1"/>
          <p:nvPr/>
        </p:nvSpPr>
        <p:spPr>
          <a:xfrm>
            <a:off x="560752" y="2340046"/>
            <a:ext cx="196405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Compressor</a:t>
            </a:r>
          </a:p>
        </p:txBody>
      </p:sp>
      <p:sp>
        <p:nvSpPr>
          <p:cNvPr id="1071" name="TextBox 1070">
            <a:extLst>
              <a:ext uri="{FF2B5EF4-FFF2-40B4-BE49-F238E27FC236}">
                <a16:creationId xmlns:a16="http://schemas.microsoft.com/office/drawing/2014/main" id="{A89866CF-21AD-04A7-8D30-39EC6BA30915}"/>
              </a:ext>
            </a:extLst>
          </p:cNvPr>
          <p:cNvSpPr txBox="1"/>
          <p:nvPr/>
        </p:nvSpPr>
        <p:spPr>
          <a:xfrm>
            <a:off x="3687781" y="2269466"/>
            <a:ext cx="86484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Dryer</a:t>
            </a:r>
          </a:p>
        </p:txBody>
      </p:sp>
      <p:sp>
        <p:nvSpPr>
          <p:cNvPr id="1073" name="Freeform 123">
            <a:extLst>
              <a:ext uri="{FF2B5EF4-FFF2-40B4-BE49-F238E27FC236}">
                <a16:creationId xmlns:a16="http://schemas.microsoft.com/office/drawing/2014/main" id="{7615FD98-9370-AE9E-1AF3-0AFABF7CB3F4}"/>
              </a:ext>
            </a:extLst>
          </p:cNvPr>
          <p:cNvSpPr>
            <a:spLocks/>
          </p:cNvSpPr>
          <p:nvPr/>
        </p:nvSpPr>
        <p:spPr bwMode="auto">
          <a:xfrm>
            <a:off x="5232714" y="2638798"/>
            <a:ext cx="372178" cy="408407"/>
          </a:xfrm>
          <a:custGeom>
            <a:avLst/>
            <a:gdLst>
              <a:gd name="T0" fmla="*/ 0 w 288"/>
              <a:gd name="T1" fmla="*/ 2147483646 h 288"/>
              <a:gd name="T2" fmla="*/ 2147483646 w 288"/>
              <a:gd name="T3" fmla="*/ 2147483646 h 288"/>
              <a:gd name="T4" fmla="*/ 2147483646 w 288"/>
              <a:gd name="T5" fmla="*/ 2147483646 h 288"/>
              <a:gd name="T6" fmla="*/ 2147483646 w 288"/>
              <a:gd name="T7" fmla="*/ 0 h 288"/>
              <a:gd name="T8" fmla="*/ 0 w 288"/>
              <a:gd name="T9" fmla="*/ 2147483646 h 2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88" h="288">
                <a:moveTo>
                  <a:pt x="0" y="144"/>
                </a:moveTo>
                <a:lnTo>
                  <a:pt x="144" y="288"/>
                </a:lnTo>
                <a:lnTo>
                  <a:pt x="288" y="144"/>
                </a:lnTo>
                <a:lnTo>
                  <a:pt x="144" y="0"/>
                </a:lnTo>
                <a:lnTo>
                  <a:pt x="0" y="144"/>
                </a:lnTo>
                <a:close/>
              </a:path>
            </a:pathLst>
          </a:custGeom>
          <a:noFill/>
          <a:ln w="9525" cap="flat" cmpd="sng">
            <a:solidFill>
              <a:schemeClr val="bg1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1074" name="Line 125">
            <a:extLst>
              <a:ext uri="{FF2B5EF4-FFF2-40B4-BE49-F238E27FC236}">
                <a16:creationId xmlns:a16="http://schemas.microsoft.com/office/drawing/2014/main" id="{A57EFDDD-ECDC-8832-EF1F-96E9AC5B588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418802" y="2654077"/>
            <a:ext cx="1" cy="384343"/>
          </a:xfrm>
          <a:prstGeom prst="line">
            <a:avLst/>
          </a:prstGeom>
          <a:noFill/>
          <a:ln w="9525">
            <a:solidFill>
              <a:schemeClr val="bg1"/>
            </a:solidFill>
            <a:prstDash val="dash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grpSp>
        <p:nvGrpSpPr>
          <p:cNvPr id="1075" name="Group 283">
            <a:extLst>
              <a:ext uri="{FF2B5EF4-FFF2-40B4-BE49-F238E27FC236}">
                <a16:creationId xmlns:a16="http://schemas.microsoft.com/office/drawing/2014/main" id="{83D61B0D-13FE-BB33-8831-09B85F8A8722}"/>
              </a:ext>
            </a:extLst>
          </p:cNvPr>
          <p:cNvGrpSpPr>
            <a:grpSpLocks/>
          </p:cNvGrpSpPr>
          <p:nvPr/>
        </p:nvGrpSpPr>
        <p:grpSpPr bwMode="auto">
          <a:xfrm>
            <a:off x="5337389" y="3051459"/>
            <a:ext cx="162828" cy="263763"/>
            <a:chOff x="5048249" y="2494122"/>
            <a:chExt cx="200025" cy="295276"/>
          </a:xfrm>
          <a:noFill/>
        </p:grpSpPr>
        <p:sp>
          <p:nvSpPr>
            <p:cNvPr id="1076" name="Oval 94">
              <a:extLst>
                <a:ext uri="{FF2B5EF4-FFF2-40B4-BE49-F238E27FC236}">
                  <a16:creationId xmlns:a16="http://schemas.microsoft.com/office/drawing/2014/main" id="{32D51672-7632-2731-BEF0-449722861E5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5049837" y="2541747"/>
              <a:ext cx="196850" cy="200025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GB" altLang="en-US" sz="1200">
                <a:latin typeface="Arial" panose="020B0604020202020204" pitchFamily="34" charset="0"/>
              </a:endParaRPr>
            </a:p>
          </p:txBody>
        </p:sp>
        <p:sp>
          <p:nvSpPr>
            <p:cNvPr id="1077" name="AutoShape 95">
              <a:extLst>
                <a:ext uri="{FF2B5EF4-FFF2-40B4-BE49-F238E27FC236}">
                  <a16:creationId xmlns:a16="http://schemas.microsoft.com/office/drawing/2014/main" id="{88788BA4-DE4E-1B83-8F25-86E65501733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8109783">
              <a:off x="5048249" y="2543335"/>
              <a:ext cx="200025" cy="196850"/>
            </a:xfrm>
            <a:custGeom>
              <a:avLst/>
              <a:gdLst>
                <a:gd name="T0" fmla="*/ 2147483646 w 21600"/>
                <a:gd name="T1" fmla="*/ 0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771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5400" y="10800"/>
                  </a:move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399"/>
                    <a:pt x="16199" y="7817"/>
                    <a:pt x="16200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lnTo>
                    <a:pt x="5400" y="1080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1078" name="Freeform 96">
              <a:extLst>
                <a:ext uri="{FF2B5EF4-FFF2-40B4-BE49-F238E27FC236}">
                  <a16:creationId xmlns:a16="http://schemas.microsoft.com/office/drawing/2014/main" id="{C92CC44E-DA99-A577-F15F-17C94D731EC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98255" y="2592547"/>
              <a:ext cx="100013" cy="98425"/>
            </a:xfrm>
            <a:custGeom>
              <a:avLst/>
              <a:gdLst>
                <a:gd name="T0" fmla="*/ 0 w 192"/>
                <a:gd name="T1" fmla="*/ 2147483646 h 192"/>
                <a:gd name="T2" fmla="*/ 2147483646 w 192"/>
                <a:gd name="T3" fmla="*/ 0 h 192"/>
                <a:gd name="T4" fmla="*/ 2147483646 w 192"/>
                <a:gd name="T5" fmla="*/ 2147483646 h 192"/>
                <a:gd name="T6" fmla="*/ 2147483646 w 192"/>
                <a:gd name="T7" fmla="*/ 2147483646 h 192"/>
                <a:gd name="T8" fmla="*/ 2147483646 w 192"/>
                <a:gd name="T9" fmla="*/ 2147483646 h 192"/>
                <a:gd name="T10" fmla="*/ 2147483646 w 192"/>
                <a:gd name="T11" fmla="*/ 2147483646 h 19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2" h="192">
                  <a:moveTo>
                    <a:pt x="0" y="192"/>
                  </a:moveTo>
                  <a:lnTo>
                    <a:pt x="192" y="0"/>
                  </a:lnTo>
                  <a:lnTo>
                    <a:pt x="192" y="96"/>
                  </a:lnTo>
                  <a:lnTo>
                    <a:pt x="192" y="144"/>
                  </a:lnTo>
                  <a:lnTo>
                    <a:pt x="144" y="192"/>
                  </a:lnTo>
                  <a:lnTo>
                    <a:pt x="48" y="192"/>
                  </a:lnTo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1079" name="Line 97">
              <a:extLst>
                <a:ext uri="{FF2B5EF4-FFF2-40B4-BE49-F238E27FC236}">
                  <a16:creationId xmlns:a16="http://schemas.microsoft.com/office/drawing/2014/main" id="{93AA0680-AFEA-58DF-5C9D-316134810F2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148262" y="2740185"/>
              <a:ext cx="0" cy="49213"/>
            </a:xfrm>
            <a:prstGeom prst="lin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1080" name="Line 98">
              <a:extLst>
                <a:ext uri="{FF2B5EF4-FFF2-40B4-BE49-F238E27FC236}">
                  <a16:creationId xmlns:a16="http://schemas.microsoft.com/office/drawing/2014/main" id="{DBA78AAE-D6D7-57DD-B466-3FFFAFD2FC4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48262" y="2494122"/>
              <a:ext cx="0" cy="49213"/>
            </a:xfrm>
            <a:prstGeom prst="lin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</p:grpSp>
      <p:sp>
        <p:nvSpPr>
          <p:cNvPr id="1081" name="Block Arc 1080">
            <a:extLst>
              <a:ext uri="{FF2B5EF4-FFF2-40B4-BE49-F238E27FC236}">
                <a16:creationId xmlns:a16="http://schemas.microsoft.com/office/drawing/2014/main" id="{278DAD48-2F91-1218-57C7-E5EB4BD6C222}"/>
              </a:ext>
            </a:extLst>
          </p:cNvPr>
          <p:cNvSpPr/>
          <p:nvPr/>
        </p:nvSpPr>
        <p:spPr>
          <a:xfrm rot="8162487">
            <a:off x="5340280" y="3088728"/>
            <a:ext cx="158951" cy="185382"/>
          </a:xfrm>
          <a:prstGeom prst="blockArc">
            <a:avLst>
              <a:gd name="adj1" fmla="val 10800000"/>
              <a:gd name="adj2" fmla="val 195"/>
              <a:gd name="adj3" fmla="val 4862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>
              <a:solidFill>
                <a:schemeClr val="tx1"/>
              </a:solidFill>
            </a:endParaRPr>
          </a:p>
        </p:txBody>
      </p:sp>
      <p:sp>
        <p:nvSpPr>
          <p:cNvPr id="1082" name="Line 126">
            <a:extLst>
              <a:ext uri="{FF2B5EF4-FFF2-40B4-BE49-F238E27FC236}">
                <a16:creationId xmlns:a16="http://schemas.microsoft.com/office/drawing/2014/main" id="{946ED71E-BA32-D909-7FBF-FA18EFFD1915}"/>
              </a:ext>
            </a:extLst>
          </p:cNvPr>
          <p:cNvSpPr>
            <a:spLocks noChangeShapeType="1"/>
          </p:cNvSpPr>
          <p:nvPr/>
        </p:nvSpPr>
        <p:spPr bwMode="auto">
          <a:xfrm>
            <a:off x="5170684" y="2843002"/>
            <a:ext cx="6203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1084" name="Line 126">
            <a:extLst>
              <a:ext uri="{FF2B5EF4-FFF2-40B4-BE49-F238E27FC236}">
                <a16:creationId xmlns:a16="http://schemas.microsoft.com/office/drawing/2014/main" id="{56E1E811-1729-1FFF-20D4-E155098D0EB6}"/>
              </a:ext>
            </a:extLst>
          </p:cNvPr>
          <p:cNvSpPr>
            <a:spLocks noChangeShapeType="1"/>
          </p:cNvSpPr>
          <p:nvPr/>
        </p:nvSpPr>
        <p:spPr bwMode="auto">
          <a:xfrm>
            <a:off x="5604891" y="2843002"/>
            <a:ext cx="6203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1085" name="TextBox 1084">
            <a:extLst>
              <a:ext uri="{FF2B5EF4-FFF2-40B4-BE49-F238E27FC236}">
                <a16:creationId xmlns:a16="http://schemas.microsoft.com/office/drawing/2014/main" id="{9AF8F66F-6A29-A615-AB38-878424A46EC7}"/>
              </a:ext>
            </a:extLst>
          </p:cNvPr>
          <p:cNvSpPr txBox="1"/>
          <p:nvPr/>
        </p:nvSpPr>
        <p:spPr>
          <a:xfrm>
            <a:off x="5097633" y="2280685"/>
            <a:ext cx="7408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filter</a:t>
            </a:r>
          </a:p>
        </p:txBody>
      </p:sp>
      <p:sp>
        <p:nvSpPr>
          <p:cNvPr id="1087" name="Freeform 123">
            <a:extLst>
              <a:ext uri="{FF2B5EF4-FFF2-40B4-BE49-F238E27FC236}">
                <a16:creationId xmlns:a16="http://schemas.microsoft.com/office/drawing/2014/main" id="{869F014A-36CE-DFF0-9600-8C650CFC7FB2}"/>
              </a:ext>
            </a:extLst>
          </p:cNvPr>
          <p:cNvSpPr>
            <a:spLocks/>
          </p:cNvSpPr>
          <p:nvPr/>
        </p:nvSpPr>
        <p:spPr bwMode="auto">
          <a:xfrm>
            <a:off x="2692489" y="2643779"/>
            <a:ext cx="372178" cy="408407"/>
          </a:xfrm>
          <a:custGeom>
            <a:avLst/>
            <a:gdLst>
              <a:gd name="T0" fmla="*/ 0 w 288"/>
              <a:gd name="T1" fmla="*/ 2147483646 h 288"/>
              <a:gd name="T2" fmla="*/ 2147483646 w 288"/>
              <a:gd name="T3" fmla="*/ 2147483646 h 288"/>
              <a:gd name="T4" fmla="*/ 2147483646 w 288"/>
              <a:gd name="T5" fmla="*/ 2147483646 h 288"/>
              <a:gd name="T6" fmla="*/ 2147483646 w 288"/>
              <a:gd name="T7" fmla="*/ 0 h 288"/>
              <a:gd name="T8" fmla="*/ 0 w 288"/>
              <a:gd name="T9" fmla="*/ 2147483646 h 2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88" h="288">
                <a:moveTo>
                  <a:pt x="0" y="144"/>
                </a:moveTo>
                <a:lnTo>
                  <a:pt x="144" y="288"/>
                </a:lnTo>
                <a:lnTo>
                  <a:pt x="288" y="144"/>
                </a:lnTo>
                <a:lnTo>
                  <a:pt x="144" y="0"/>
                </a:lnTo>
                <a:lnTo>
                  <a:pt x="0" y="144"/>
                </a:lnTo>
                <a:close/>
              </a:path>
            </a:pathLst>
          </a:custGeom>
          <a:noFill/>
          <a:ln w="9525" cap="flat" cmpd="sng">
            <a:solidFill>
              <a:schemeClr val="bg1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1088" name="Line 125">
            <a:extLst>
              <a:ext uri="{FF2B5EF4-FFF2-40B4-BE49-F238E27FC236}">
                <a16:creationId xmlns:a16="http://schemas.microsoft.com/office/drawing/2014/main" id="{472389AD-8482-EBE1-8D4C-6B547BBD381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878577" y="2659058"/>
            <a:ext cx="1" cy="384343"/>
          </a:xfrm>
          <a:prstGeom prst="line">
            <a:avLst/>
          </a:prstGeom>
          <a:noFill/>
          <a:ln w="9525">
            <a:solidFill>
              <a:schemeClr val="bg1"/>
            </a:solidFill>
            <a:prstDash val="dash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grpSp>
        <p:nvGrpSpPr>
          <p:cNvPr id="1089" name="Group 283">
            <a:extLst>
              <a:ext uri="{FF2B5EF4-FFF2-40B4-BE49-F238E27FC236}">
                <a16:creationId xmlns:a16="http://schemas.microsoft.com/office/drawing/2014/main" id="{0C1A430D-06A6-D153-B663-D1C1CE2E5963}"/>
              </a:ext>
            </a:extLst>
          </p:cNvPr>
          <p:cNvGrpSpPr>
            <a:grpSpLocks/>
          </p:cNvGrpSpPr>
          <p:nvPr/>
        </p:nvGrpSpPr>
        <p:grpSpPr bwMode="auto">
          <a:xfrm>
            <a:off x="2797164" y="3056440"/>
            <a:ext cx="162828" cy="263763"/>
            <a:chOff x="5048249" y="2494122"/>
            <a:chExt cx="200025" cy="295276"/>
          </a:xfrm>
          <a:noFill/>
        </p:grpSpPr>
        <p:sp>
          <p:nvSpPr>
            <p:cNvPr id="1090" name="Oval 94">
              <a:extLst>
                <a:ext uri="{FF2B5EF4-FFF2-40B4-BE49-F238E27FC236}">
                  <a16:creationId xmlns:a16="http://schemas.microsoft.com/office/drawing/2014/main" id="{395FE075-9CA7-8A49-C47B-D98917CA863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5049837" y="2541747"/>
              <a:ext cx="196850" cy="200025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GB" altLang="en-US" sz="1200">
                <a:latin typeface="Arial" panose="020B0604020202020204" pitchFamily="34" charset="0"/>
              </a:endParaRPr>
            </a:p>
          </p:txBody>
        </p:sp>
        <p:sp>
          <p:nvSpPr>
            <p:cNvPr id="1091" name="AutoShape 95">
              <a:extLst>
                <a:ext uri="{FF2B5EF4-FFF2-40B4-BE49-F238E27FC236}">
                  <a16:creationId xmlns:a16="http://schemas.microsoft.com/office/drawing/2014/main" id="{6BD0AFD9-16C6-DD3C-D624-63136A341BE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8109783">
              <a:off x="5048249" y="2543335"/>
              <a:ext cx="200025" cy="196850"/>
            </a:xfrm>
            <a:custGeom>
              <a:avLst/>
              <a:gdLst>
                <a:gd name="T0" fmla="*/ 2147483646 w 21600"/>
                <a:gd name="T1" fmla="*/ 0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771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5400" y="10800"/>
                  </a:move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399"/>
                    <a:pt x="16199" y="7817"/>
                    <a:pt x="16200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lnTo>
                    <a:pt x="5400" y="1080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1092" name="Freeform 96">
              <a:extLst>
                <a:ext uri="{FF2B5EF4-FFF2-40B4-BE49-F238E27FC236}">
                  <a16:creationId xmlns:a16="http://schemas.microsoft.com/office/drawing/2014/main" id="{1948A664-52AD-6FF9-9911-C05BC324DEBE}"/>
                </a:ext>
              </a:extLst>
            </p:cNvPr>
            <p:cNvSpPr>
              <a:spLocks/>
            </p:cNvSpPr>
            <p:nvPr/>
          </p:nvSpPr>
          <p:spPr bwMode="auto">
            <a:xfrm>
              <a:off x="5098255" y="2592547"/>
              <a:ext cx="100013" cy="98425"/>
            </a:xfrm>
            <a:custGeom>
              <a:avLst/>
              <a:gdLst>
                <a:gd name="T0" fmla="*/ 0 w 192"/>
                <a:gd name="T1" fmla="*/ 2147483646 h 192"/>
                <a:gd name="T2" fmla="*/ 2147483646 w 192"/>
                <a:gd name="T3" fmla="*/ 0 h 192"/>
                <a:gd name="T4" fmla="*/ 2147483646 w 192"/>
                <a:gd name="T5" fmla="*/ 2147483646 h 192"/>
                <a:gd name="T6" fmla="*/ 2147483646 w 192"/>
                <a:gd name="T7" fmla="*/ 2147483646 h 192"/>
                <a:gd name="T8" fmla="*/ 2147483646 w 192"/>
                <a:gd name="T9" fmla="*/ 2147483646 h 192"/>
                <a:gd name="T10" fmla="*/ 2147483646 w 192"/>
                <a:gd name="T11" fmla="*/ 2147483646 h 19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2" h="192">
                  <a:moveTo>
                    <a:pt x="0" y="192"/>
                  </a:moveTo>
                  <a:lnTo>
                    <a:pt x="192" y="0"/>
                  </a:lnTo>
                  <a:lnTo>
                    <a:pt x="192" y="96"/>
                  </a:lnTo>
                  <a:lnTo>
                    <a:pt x="192" y="144"/>
                  </a:lnTo>
                  <a:lnTo>
                    <a:pt x="144" y="192"/>
                  </a:lnTo>
                  <a:lnTo>
                    <a:pt x="48" y="192"/>
                  </a:lnTo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1093" name="Line 97">
              <a:extLst>
                <a:ext uri="{FF2B5EF4-FFF2-40B4-BE49-F238E27FC236}">
                  <a16:creationId xmlns:a16="http://schemas.microsoft.com/office/drawing/2014/main" id="{935CE06C-992F-2A5E-44FF-D4F28373BC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148262" y="2740185"/>
              <a:ext cx="0" cy="49213"/>
            </a:xfrm>
            <a:prstGeom prst="lin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1094" name="Line 98">
              <a:extLst>
                <a:ext uri="{FF2B5EF4-FFF2-40B4-BE49-F238E27FC236}">
                  <a16:creationId xmlns:a16="http://schemas.microsoft.com/office/drawing/2014/main" id="{1BD5DC40-EC46-3259-C7FF-9BCBFDDEF40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48262" y="2494122"/>
              <a:ext cx="0" cy="49213"/>
            </a:xfrm>
            <a:prstGeom prst="lin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</p:grpSp>
      <p:sp>
        <p:nvSpPr>
          <p:cNvPr id="1095" name="Block Arc 1094">
            <a:extLst>
              <a:ext uri="{FF2B5EF4-FFF2-40B4-BE49-F238E27FC236}">
                <a16:creationId xmlns:a16="http://schemas.microsoft.com/office/drawing/2014/main" id="{47CB1197-A021-F113-6199-0A3F90A1AD0C}"/>
              </a:ext>
            </a:extLst>
          </p:cNvPr>
          <p:cNvSpPr/>
          <p:nvPr/>
        </p:nvSpPr>
        <p:spPr>
          <a:xfrm rot="8162487">
            <a:off x="2800055" y="3093709"/>
            <a:ext cx="158951" cy="185382"/>
          </a:xfrm>
          <a:prstGeom prst="blockArc">
            <a:avLst>
              <a:gd name="adj1" fmla="val 10800000"/>
              <a:gd name="adj2" fmla="val 195"/>
              <a:gd name="adj3" fmla="val 4862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>
              <a:solidFill>
                <a:schemeClr val="tx1"/>
              </a:solidFill>
            </a:endParaRPr>
          </a:p>
        </p:txBody>
      </p:sp>
      <p:sp>
        <p:nvSpPr>
          <p:cNvPr id="1096" name="Line 126">
            <a:extLst>
              <a:ext uri="{FF2B5EF4-FFF2-40B4-BE49-F238E27FC236}">
                <a16:creationId xmlns:a16="http://schemas.microsoft.com/office/drawing/2014/main" id="{233C56F2-1D71-D74D-C9E2-7EF654AC84EB}"/>
              </a:ext>
            </a:extLst>
          </p:cNvPr>
          <p:cNvSpPr>
            <a:spLocks noChangeShapeType="1"/>
          </p:cNvSpPr>
          <p:nvPr/>
        </p:nvSpPr>
        <p:spPr bwMode="auto">
          <a:xfrm>
            <a:off x="2630459" y="2847983"/>
            <a:ext cx="6203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1097" name="Line 126">
            <a:extLst>
              <a:ext uri="{FF2B5EF4-FFF2-40B4-BE49-F238E27FC236}">
                <a16:creationId xmlns:a16="http://schemas.microsoft.com/office/drawing/2014/main" id="{98A2AEB6-C659-F048-E49A-7861F5A3CE20}"/>
              </a:ext>
            </a:extLst>
          </p:cNvPr>
          <p:cNvSpPr>
            <a:spLocks noChangeShapeType="1"/>
          </p:cNvSpPr>
          <p:nvPr/>
        </p:nvSpPr>
        <p:spPr bwMode="auto">
          <a:xfrm>
            <a:off x="3064666" y="2847983"/>
            <a:ext cx="6203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1098" name="TextBox 1097">
            <a:extLst>
              <a:ext uri="{FF2B5EF4-FFF2-40B4-BE49-F238E27FC236}">
                <a16:creationId xmlns:a16="http://schemas.microsoft.com/office/drawing/2014/main" id="{B3F97C42-A17C-6A6E-0EAB-2D004EE26827}"/>
              </a:ext>
            </a:extLst>
          </p:cNvPr>
          <p:cNvSpPr txBox="1"/>
          <p:nvPr/>
        </p:nvSpPr>
        <p:spPr>
          <a:xfrm>
            <a:off x="2583483" y="2360881"/>
            <a:ext cx="7408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filter</a:t>
            </a:r>
          </a:p>
        </p:txBody>
      </p:sp>
      <p:pic>
        <p:nvPicPr>
          <p:cNvPr id="1100" name="Rest_oil_origineel.pdf" descr="Rest_oil_origineel.pdf">
            <a:extLst>
              <a:ext uri="{FF2B5EF4-FFF2-40B4-BE49-F238E27FC236}">
                <a16:creationId xmlns:a16="http://schemas.microsoft.com/office/drawing/2014/main" id="{694C032C-66CA-37A9-6190-99BE4C01BF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8073" y="3538263"/>
            <a:ext cx="772421" cy="772421"/>
          </a:xfrm>
          <a:prstGeom prst="rect">
            <a:avLst/>
          </a:prstGeom>
          <a:ln w="12700">
            <a:miter lim="400000"/>
          </a:ln>
        </p:spPr>
      </p:pic>
      <p:sp>
        <p:nvSpPr>
          <p:cNvPr id="1102" name="TextBox 1101">
            <a:extLst>
              <a:ext uri="{FF2B5EF4-FFF2-40B4-BE49-F238E27FC236}">
                <a16:creationId xmlns:a16="http://schemas.microsoft.com/office/drawing/2014/main" id="{36A18C68-56DF-B9A6-A01D-86F14560F7C1}"/>
              </a:ext>
            </a:extLst>
          </p:cNvPr>
          <p:cNvSpPr txBox="1"/>
          <p:nvPr/>
        </p:nvSpPr>
        <p:spPr>
          <a:xfrm>
            <a:off x="10715040" y="2064550"/>
            <a:ext cx="136091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Environment </a:t>
            </a:r>
            <a:endParaRPr lang="nl-BE" sz="1400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108" name="Freeform 123">
            <a:extLst>
              <a:ext uri="{FF2B5EF4-FFF2-40B4-BE49-F238E27FC236}">
                <a16:creationId xmlns:a16="http://schemas.microsoft.com/office/drawing/2014/main" id="{364BC191-5A57-EF6B-9599-777A869BD253}"/>
              </a:ext>
            </a:extLst>
          </p:cNvPr>
          <p:cNvSpPr>
            <a:spLocks/>
          </p:cNvSpPr>
          <p:nvPr/>
        </p:nvSpPr>
        <p:spPr bwMode="auto">
          <a:xfrm>
            <a:off x="8986338" y="1068597"/>
            <a:ext cx="372178" cy="408407"/>
          </a:xfrm>
          <a:custGeom>
            <a:avLst/>
            <a:gdLst>
              <a:gd name="T0" fmla="*/ 0 w 288"/>
              <a:gd name="T1" fmla="*/ 2147483646 h 288"/>
              <a:gd name="T2" fmla="*/ 2147483646 w 288"/>
              <a:gd name="T3" fmla="*/ 2147483646 h 288"/>
              <a:gd name="T4" fmla="*/ 2147483646 w 288"/>
              <a:gd name="T5" fmla="*/ 2147483646 h 288"/>
              <a:gd name="T6" fmla="*/ 2147483646 w 288"/>
              <a:gd name="T7" fmla="*/ 0 h 288"/>
              <a:gd name="T8" fmla="*/ 0 w 288"/>
              <a:gd name="T9" fmla="*/ 2147483646 h 2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88" h="288">
                <a:moveTo>
                  <a:pt x="0" y="144"/>
                </a:moveTo>
                <a:lnTo>
                  <a:pt x="144" y="288"/>
                </a:lnTo>
                <a:lnTo>
                  <a:pt x="288" y="144"/>
                </a:lnTo>
                <a:lnTo>
                  <a:pt x="144" y="0"/>
                </a:lnTo>
                <a:lnTo>
                  <a:pt x="0" y="144"/>
                </a:lnTo>
                <a:close/>
              </a:path>
            </a:pathLst>
          </a:custGeom>
          <a:noFill/>
          <a:ln w="9525" cap="flat" cmpd="sng">
            <a:solidFill>
              <a:schemeClr val="bg1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1109" name="Line 125">
            <a:extLst>
              <a:ext uri="{FF2B5EF4-FFF2-40B4-BE49-F238E27FC236}">
                <a16:creationId xmlns:a16="http://schemas.microsoft.com/office/drawing/2014/main" id="{D9E5AE9C-EC59-78A0-80E8-9B1DEAFFFFB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172426" y="1083876"/>
            <a:ext cx="1" cy="384343"/>
          </a:xfrm>
          <a:prstGeom prst="line">
            <a:avLst/>
          </a:prstGeom>
          <a:noFill/>
          <a:ln w="9525">
            <a:solidFill>
              <a:schemeClr val="bg1"/>
            </a:solidFill>
            <a:prstDash val="dash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1117" name="Line 126">
            <a:extLst>
              <a:ext uri="{FF2B5EF4-FFF2-40B4-BE49-F238E27FC236}">
                <a16:creationId xmlns:a16="http://schemas.microsoft.com/office/drawing/2014/main" id="{D4A720F6-5EC5-893C-993E-888F7EE8A2B5}"/>
              </a:ext>
            </a:extLst>
          </p:cNvPr>
          <p:cNvSpPr>
            <a:spLocks noChangeShapeType="1"/>
          </p:cNvSpPr>
          <p:nvPr/>
        </p:nvSpPr>
        <p:spPr bwMode="auto">
          <a:xfrm>
            <a:off x="8924308" y="1272801"/>
            <a:ext cx="6203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1118" name="Line 126">
            <a:extLst>
              <a:ext uri="{FF2B5EF4-FFF2-40B4-BE49-F238E27FC236}">
                <a16:creationId xmlns:a16="http://schemas.microsoft.com/office/drawing/2014/main" id="{6AE1B4AD-EEC8-3362-F3B5-519787067033}"/>
              </a:ext>
            </a:extLst>
          </p:cNvPr>
          <p:cNvSpPr>
            <a:spLocks noChangeShapeType="1"/>
          </p:cNvSpPr>
          <p:nvPr/>
        </p:nvSpPr>
        <p:spPr bwMode="auto">
          <a:xfrm>
            <a:off x="9358515" y="1272801"/>
            <a:ext cx="6203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1119" name="TextBox 1118">
            <a:extLst>
              <a:ext uri="{FF2B5EF4-FFF2-40B4-BE49-F238E27FC236}">
                <a16:creationId xmlns:a16="http://schemas.microsoft.com/office/drawing/2014/main" id="{653B5273-9C06-0BBF-78AA-BC0A894B8201}"/>
              </a:ext>
            </a:extLst>
          </p:cNvPr>
          <p:cNvSpPr txBox="1"/>
          <p:nvPr/>
        </p:nvSpPr>
        <p:spPr>
          <a:xfrm>
            <a:off x="8851257" y="710484"/>
            <a:ext cx="7408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filter</a:t>
            </a:r>
          </a:p>
        </p:txBody>
      </p:sp>
      <p:sp>
        <p:nvSpPr>
          <p:cNvPr id="1127" name="Rectangle 1126">
            <a:extLst>
              <a:ext uri="{FF2B5EF4-FFF2-40B4-BE49-F238E27FC236}">
                <a16:creationId xmlns:a16="http://schemas.microsoft.com/office/drawing/2014/main" id="{581FE46C-CFEE-C42D-2BE0-B1735018D7A5}"/>
              </a:ext>
            </a:extLst>
          </p:cNvPr>
          <p:cNvSpPr/>
          <p:nvPr/>
        </p:nvSpPr>
        <p:spPr>
          <a:xfrm>
            <a:off x="4550139" y="4035793"/>
            <a:ext cx="1996794" cy="1570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1128" name="Rectangle 1127">
            <a:extLst>
              <a:ext uri="{FF2B5EF4-FFF2-40B4-BE49-F238E27FC236}">
                <a16:creationId xmlns:a16="http://schemas.microsoft.com/office/drawing/2014/main" id="{96BFA63F-75D9-F68E-5FCE-CE34BADD4008}"/>
              </a:ext>
            </a:extLst>
          </p:cNvPr>
          <p:cNvSpPr/>
          <p:nvPr/>
        </p:nvSpPr>
        <p:spPr>
          <a:xfrm>
            <a:off x="4550139" y="4035793"/>
            <a:ext cx="1996794" cy="15705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1145" name="Line 126">
            <a:extLst>
              <a:ext uri="{FF2B5EF4-FFF2-40B4-BE49-F238E27FC236}">
                <a16:creationId xmlns:a16="http://schemas.microsoft.com/office/drawing/2014/main" id="{6E59B93E-FDFB-E911-1CDF-F421034D4648}"/>
              </a:ext>
            </a:extLst>
          </p:cNvPr>
          <p:cNvSpPr>
            <a:spLocks noChangeShapeType="1"/>
          </p:cNvSpPr>
          <p:nvPr/>
        </p:nvSpPr>
        <p:spPr bwMode="auto">
          <a:xfrm>
            <a:off x="6273490" y="5221524"/>
            <a:ext cx="6203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1146" name="Line 126">
            <a:extLst>
              <a:ext uri="{FF2B5EF4-FFF2-40B4-BE49-F238E27FC236}">
                <a16:creationId xmlns:a16="http://schemas.microsoft.com/office/drawing/2014/main" id="{2F06A032-AF7C-6107-6724-0DCA62E86EA4}"/>
              </a:ext>
            </a:extLst>
          </p:cNvPr>
          <p:cNvSpPr>
            <a:spLocks noChangeShapeType="1"/>
          </p:cNvSpPr>
          <p:nvPr/>
        </p:nvSpPr>
        <p:spPr bwMode="auto">
          <a:xfrm>
            <a:off x="6707697" y="5221524"/>
            <a:ext cx="6203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1147" name="TextBox 1146">
            <a:extLst>
              <a:ext uri="{FF2B5EF4-FFF2-40B4-BE49-F238E27FC236}">
                <a16:creationId xmlns:a16="http://schemas.microsoft.com/office/drawing/2014/main" id="{95E1CB1E-53DB-38CC-0B73-6F4E9B79E022}"/>
              </a:ext>
            </a:extLst>
          </p:cNvPr>
          <p:cNvSpPr txBox="1"/>
          <p:nvPr/>
        </p:nvSpPr>
        <p:spPr>
          <a:xfrm>
            <a:off x="6200439" y="4659207"/>
            <a:ext cx="7408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filter</a:t>
            </a:r>
          </a:p>
        </p:txBody>
      </p:sp>
      <p:sp>
        <p:nvSpPr>
          <p:cNvPr id="1161" name="TextBox 1160">
            <a:extLst>
              <a:ext uri="{FF2B5EF4-FFF2-40B4-BE49-F238E27FC236}">
                <a16:creationId xmlns:a16="http://schemas.microsoft.com/office/drawing/2014/main" id="{59014063-E401-9F10-D78D-34393AB8A29D}"/>
              </a:ext>
            </a:extLst>
          </p:cNvPr>
          <p:cNvSpPr txBox="1"/>
          <p:nvPr/>
        </p:nvSpPr>
        <p:spPr>
          <a:xfrm>
            <a:off x="5084293" y="4666348"/>
            <a:ext cx="7408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filter</a:t>
            </a:r>
          </a:p>
        </p:txBody>
      </p:sp>
      <p:grpSp>
        <p:nvGrpSpPr>
          <p:cNvPr id="1168" name="Group 1167">
            <a:extLst>
              <a:ext uri="{FF2B5EF4-FFF2-40B4-BE49-F238E27FC236}">
                <a16:creationId xmlns:a16="http://schemas.microsoft.com/office/drawing/2014/main" id="{A2F44CE1-DBD7-AD64-6EA3-1242C544FFBF}"/>
              </a:ext>
            </a:extLst>
          </p:cNvPr>
          <p:cNvGrpSpPr/>
          <p:nvPr/>
        </p:nvGrpSpPr>
        <p:grpSpPr>
          <a:xfrm>
            <a:off x="2550542" y="2337489"/>
            <a:ext cx="740810" cy="995038"/>
            <a:chOff x="2443355" y="4750263"/>
            <a:chExt cx="740810" cy="995038"/>
          </a:xfrm>
        </p:grpSpPr>
        <p:sp>
          <p:nvSpPr>
            <p:cNvPr id="1169" name="Kubus 17">
              <a:extLst>
                <a:ext uri="{FF2B5EF4-FFF2-40B4-BE49-F238E27FC236}">
                  <a16:creationId xmlns:a16="http://schemas.microsoft.com/office/drawing/2014/main" id="{92FF359B-A34B-AD44-663A-FB426BBB0D5C}"/>
                </a:ext>
              </a:extLst>
            </p:cNvPr>
            <p:cNvSpPr/>
            <p:nvPr/>
          </p:nvSpPr>
          <p:spPr>
            <a:xfrm>
              <a:off x="2487037" y="4760488"/>
              <a:ext cx="622661" cy="984813"/>
            </a:xfrm>
            <a:prstGeom prst="cube">
              <a:avLst>
                <a:gd name="adj" fmla="val 11763"/>
              </a:avLst>
            </a:prstGeom>
            <a:solidFill>
              <a:srgbClr val="058B73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170" name="Freeform 123">
              <a:extLst>
                <a:ext uri="{FF2B5EF4-FFF2-40B4-BE49-F238E27FC236}">
                  <a16:creationId xmlns:a16="http://schemas.microsoft.com/office/drawing/2014/main" id="{C5FB4238-B54B-FF3F-9E25-AE9E1259E72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6481" y="5053996"/>
              <a:ext cx="372178" cy="408407"/>
            </a:xfrm>
            <a:custGeom>
              <a:avLst/>
              <a:gdLst>
                <a:gd name="T0" fmla="*/ 0 w 288"/>
                <a:gd name="T1" fmla="*/ 2147483646 h 288"/>
                <a:gd name="T2" fmla="*/ 2147483646 w 288"/>
                <a:gd name="T3" fmla="*/ 2147483646 h 288"/>
                <a:gd name="T4" fmla="*/ 2147483646 w 288"/>
                <a:gd name="T5" fmla="*/ 2147483646 h 288"/>
                <a:gd name="T6" fmla="*/ 2147483646 w 288"/>
                <a:gd name="T7" fmla="*/ 0 h 288"/>
                <a:gd name="T8" fmla="*/ 0 w 288"/>
                <a:gd name="T9" fmla="*/ 2147483646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144"/>
                  </a:moveTo>
                  <a:lnTo>
                    <a:pt x="144" y="288"/>
                  </a:lnTo>
                  <a:lnTo>
                    <a:pt x="288" y="144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9525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1171" name="Line 125">
              <a:extLst>
                <a:ext uri="{FF2B5EF4-FFF2-40B4-BE49-F238E27FC236}">
                  <a16:creationId xmlns:a16="http://schemas.microsoft.com/office/drawing/2014/main" id="{49D24E19-6D03-48B8-70FB-FC2C8C3787C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782569" y="5069275"/>
              <a:ext cx="1" cy="384343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prstDash val="dash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grpSp>
          <p:nvGrpSpPr>
            <p:cNvPr id="1172" name="Group 283">
              <a:extLst>
                <a:ext uri="{FF2B5EF4-FFF2-40B4-BE49-F238E27FC236}">
                  <a16:creationId xmlns:a16="http://schemas.microsoft.com/office/drawing/2014/main" id="{12971D05-D571-EFE8-BFD9-9EE65F6CC13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701156" y="5466657"/>
              <a:ext cx="162828" cy="263763"/>
              <a:chOff x="5048249" y="2494122"/>
              <a:chExt cx="200025" cy="295276"/>
            </a:xfrm>
            <a:noFill/>
          </p:grpSpPr>
          <p:sp>
            <p:nvSpPr>
              <p:cNvPr id="1177" name="Oval 94">
                <a:extLst>
                  <a:ext uri="{FF2B5EF4-FFF2-40B4-BE49-F238E27FC236}">
                    <a16:creationId xmlns:a16="http://schemas.microsoft.com/office/drawing/2014/main" id="{0EA1D7DC-83AE-B955-157B-FB1293FE94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>
                <a:off x="5049837" y="2541747"/>
                <a:ext cx="196850" cy="200025"/>
              </a:xfrm>
              <a:prstGeom prst="ellips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200">
                  <a:latin typeface="Arial" panose="020B0604020202020204" pitchFamily="34" charset="0"/>
                </a:endParaRPr>
              </a:p>
            </p:txBody>
          </p:sp>
          <p:sp>
            <p:nvSpPr>
              <p:cNvPr id="1178" name="AutoShape 95">
                <a:extLst>
                  <a:ext uri="{FF2B5EF4-FFF2-40B4-BE49-F238E27FC236}">
                    <a16:creationId xmlns:a16="http://schemas.microsoft.com/office/drawing/2014/main" id="{BEC738F8-C825-4A24-EA20-615674EBA0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8109783">
                <a:off x="5048249" y="2543335"/>
                <a:ext cx="200025" cy="196850"/>
              </a:xfrm>
              <a:custGeom>
                <a:avLst/>
                <a:gdLst>
                  <a:gd name="T0" fmla="*/ 2147483646 w 21600"/>
                  <a:gd name="T1" fmla="*/ 0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771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sp>
            <p:nvSpPr>
              <p:cNvPr id="1179" name="Freeform 96">
                <a:extLst>
                  <a:ext uri="{FF2B5EF4-FFF2-40B4-BE49-F238E27FC236}">
                    <a16:creationId xmlns:a16="http://schemas.microsoft.com/office/drawing/2014/main" id="{9137DC23-F4F1-C9F4-DCB7-753118F2D6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255" y="2592547"/>
                <a:ext cx="100013" cy="98425"/>
              </a:xfrm>
              <a:custGeom>
                <a:avLst/>
                <a:gdLst>
                  <a:gd name="T0" fmla="*/ 0 w 192"/>
                  <a:gd name="T1" fmla="*/ 2147483646 h 192"/>
                  <a:gd name="T2" fmla="*/ 2147483646 w 192"/>
                  <a:gd name="T3" fmla="*/ 0 h 192"/>
                  <a:gd name="T4" fmla="*/ 2147483646 w 192"/>
                  <a:gd name="T5" fmla="*/ 2147483646 h 192"/>
                  <a:gd name="T6" fmla="*/ 2147483646 w 192"/>
                  <a:gd name="T7" fmla="*/ 2147483646 h 192"/>
                  <a:gd name="T8" fmla="*/ 2147483646 w 192"/>
                  <a:gd name="T9" fmla="*/ 2147483646 h 192"/>
                  <a:gd name="T10" fmla="*/ 2147483646 w 192"/>
                  <a:gd name="T11" fmla="*/ 2147483646 h 19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92" h="192">
                    <a:moveTo>
                      <a:pt x="0" y="192"/>
                    </a:moveTo>
                    <a:lnTo>
                      <a:pt x="192" y="0"/>
                    </a:lnTo>
                    <a:lnTo>
                      <a:pt x="192" y="96"/>
                    </a:lnTo>
                    <a:lnTo>
                      <a:pt x="192" y="144"/>
                    </a:lnTo>
                    <a:lnTo>
                      <a:pt x="144" y="192"/>
                    </a:lnTo>
                    <a:lnTo>
                      <a:pt x="48" y="192"/>
                    </a:ln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sp>
            <p:nvSpPr>
              <p:cNvPr id="1180" name="Line 97">
                <a:extLst>
                  <a:ext uri="{FF2B5EF4-FFF2-40B4-BE49-F238E27FC236}">
                    <a16:creationId xmlns:a16="http://schemas.microsoft.com/office/drawing/2014/main" id="{37B852DD-8921-0D4E-B844-3037C72EDF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148262" y="2740185"/>
                <a:ext cx="0" cy="49213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sp>
            <p:nvSpPr>
              <p:cNvPr id="1181" name="Line 98">
                <a:extLst>
                  <a:ext uri="{FF2B5EF4-FFF2-40B4-BE49-F238E27FC236}">
                    <a16:creationId xmlns:a16="http://schemas.microsoft.com/office/drawing/2014/main" id="{93C3E636-5F9C-71DB-FA07-588893B6C8C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148262" y="2494122"/>
                <a:ext cx="0" cy="49213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</p:grpSp>
        <p:sp>
          <p:nvSpPr>
            <p:cNvPr id="1173" name="Block Arc 1172">
              <a:extLst>
                <a:ext uri="{FF2B5EF4-FFF2-40B4-BE49-F238E27FC236}">
                  <a16:creationId xmlns:a16="http://schemas.microsoft.com/office/drawing/2014/main" id="{6FDFC2D0-29EA-B6E9-DC12-CA8B536FF8FD}"/>
                </a:ext>
              </a:extLst>
            </p:cNvPr>
            <p:cNvSpPr/>
            <p:nvPr/>
          </p:nvSpPr>
          <p:spPr>
            <a:xfrm rot="8162487">
              <a:off x="2704047" y="5503926"/>
              <a:ext cx="158951" cy="185382"/>
            </a:xfrm>
            <a:prstGeom prst="blockArc">
              <a:avLst>
                <a:gd name="adj1" fmla="val 10800000"/>
                <a:gd name="adj2" fmla="val 195"/>
                <a:gd name="adj3" fmla="val 48625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>
                <a:solidFill>
                  <a:schemeClr val="tx1"/>
                </a:solidFill>
              </a:endParaRPr>
            </a:p>
          </p:txBody>
        </p:sp>
        <p:sp>
          <p:nvSpPr>
            <p:cNvPr id="1174" name="Line 126">
              <a:extLst>
                <a:ext uri="{FF2B5EF4-FFF2-40B4-BE49-F238E27FC236}">
                  <a16:creationId xmlns:a16="http://schemas.microsoft.com/office/drawing/2014/main" id="{4E957536-D03E-EDC0-E9E4-33F78A81FAD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34451" y="5258200"/>
              <a:ext cx="6203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1175" name="Line 126">
              <a:extLst>
                <a:ext uri="{FF2B5EF4-FFF2-40B4-BE49-F238E27FC236}">
                  <a16:creationId xmlns:a16="http://schemas.microsoft.com/office/drawing/2014/main" id="{9A45AA91-1EA5-0B98-5C4B-7F7B3FDC1CA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68658" y="5258200"/>
              <a:ext cx="6203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1176" name="TextBox 1175">
              <a:extLst>
                <a:ext uri="{FF2B5EF4-FFF2-40B4-BE49-F238E27FC236}">
                  <a16:creationId xmlns:a16="http://schemas.microsoft.com/office/drawing/2014/main" id="{9148ED5D-032C-1C29-C3F3-12B047959ACA}"/>
                </a:ext>
              </a:extLst>
            </p:cNvPr>
            <p:cNvSpPr txBox="1"/>
            <p:nvPr/>
          </p:nvSpPr>
          <p:spPr>
            <a:xfrm>
              <a:off x="2443355" y="4750263"/>
              <a:ext cx="74081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Filter</a:t>
              </a:r>
            </a:p>
          </p:txBody>
        </p:sp>
      </p:grpSp>
      <p:grpSp>
        <p:nvGrpSpPr>
          <p:cNvPr id="1182" name="Group 1181">
            <a:extLst>
              <a:ext uri="{FF2B5EF4-FFF2-40B4-BE49-F238E27FC236}">
                <a16:creationId xmlns:a16="http://schemas.microsoft.com/office/drawing/2014/main" id="{CF42DC1F-9A9A-C457-103B-A698F36189D2}"/>
              </a:ext>
            </a:extLst>
          </p:cNvPr>
          <p:cNvGrpSpPr/>
          <p:nvPr/>
        </p:nvGrpSpPr>
        <p:grpSpPr>
          <a:xfrm>
            <a:off x="5092262" y="2323066"/>
            <a:ext cx="740810" cy="995038"/>
            <a:chOff x="2443355" y="4750263"/>
            <a:chExt cx="740810" cy="995038"/>
          </a:xfrm>
        </p:grpSpPr>
        <p:sp>
          <p:nvSpPr>
            <p:cNvPr id="1183" name="Kubus 17">
              <a:extLst>
                <a:ext uri="{FF2B5EF4-FFF2-40B4-BE49-F238E27FC236}">
                  <a16:creationId xmlns:a16="http://schemas.microsoft.com/office/drawing/2014/main" id="{22317C2C-0AA2-A934-8A1E-A9C7C11C7744}"/>
                </a:ext>
              </a:extLst>
            </p:cNvPr>
            <p:cNvSpPr/>
            <p:nvPr/>
          </p:nvSpPr>
          <p:spPr>
            <a:xfrm>
              <a:off x="2487037" y="4760488"/>
              <a:ext cx="622661" cy="984813"/>
            </a:xfrm>
            <a:prstGeom prst="cube">
              <a:avLst>
                <a:gd name="adj" fmla="val 11763"/>
              </a:avLst>
            </a:prstGeom>
            <a:solidFill>
              <a:srgbClr val="058B73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184" name="Freeform 123">
              <a:extLst>
                <a:ext uri="{FF2B5EF4-FFF2-40B4-BE49-F238E27FC236}">
                  <a16:creationId xmlns:a16="http://schemas.microsoft.com/office/drawing/2014/main" id="{228FE538-B974-DF6F-BF21-4D88886659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6481" y="5053996"/>
              <a:ext cx="372178" cy="408407"/>
            </a:xfrm>
            <a:custGeom>
              <a:avLst/>
              <a:gdLst>
                <a:gd name="T0" fmla="*/ 0 w 288"/>
                <a:gd name="T1" fmla="*/ 2147483646 h 288"/>
                <a:gd name="T2" fmla="*/ 2147483646 w 288"/>
                <a:gd name="T3" fmla="*/ 2147483646 h 288"/>
                <a:gd name="T4" fmla="*/ 2147483646 w 288"/>
                <a:gd name="T5" fmla="*/ 2147483646 h 288"/>
                <a:gd name="T6" fmla="*/ 2147483646 w 288"/>
                <a:gd name="T7" fmla="*/ 0 h 288"/>
                <a:gd name="T8" fmla="*/ 0 w 288"/>
                <a:gd name="T9" fmla="*/ 2147483646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144"/>
                  </a:moveTo>
                  <a:lnTo>
                    <a:pt x="144" y="288"/>
                  </a:lnTo>
                  <a:lnTo>
                    <a:pt x="288" y="144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9525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1185" name="Line 125">
              <a:extLst>
                <a:ext uri="{FF2B5EF4-FFF2-40B4-BE49-F238E27FC236}">
                  <a16:creationId xmlns:a16="http://schemas.microsoft.com/office/drawing/2014/main" id="{3691EE6C-FC18-DBA0-1F1B-86957CC4BC5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782569" y="5069275"/>
              <a:ext cx="1" cy="384343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prstDash val="dash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grpSp>
          <p:nvGrpSpPr>
            <p:cNvPr id="1186" name="Group 283">
              <a:extLst>
                <a:ext uri="{FF2B5EF4-FFF2-40B4-BE49-F238E27FC236}">
                  <a16:creationId xmlns:a16="http://schemas.microsoft.com/office/drawing/2014/main" id="{24C2DE6F-AA04-8F3D-B6DB-BFFE25E0977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701156" y="5466657"/>
              <a:ext cx="162828" cy="263763"/>
              <a:chOff x="5048249" y="2494122"/>
              <a:chExt cx="200025" cy="295276"/>
            </a:xfrm>
            <a:noFill/>
          </p:grpSpPr>
          <p:sp>
            <p:nvSpPr>
              <p:cNvPr id="1191" name="Oval 94">
                <a:extLst>
                  <a:ext uri="{FF2B5EF4-FFF2-40B4-BE49-F238E27FC236}">
                    <a16:creationId xmlns:a16="http://schemas.microsoft.com/office/drawing/2014/main" id="{04E7C69B-836E-F62C-C4E1-C7863DB84B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>
                <a:off x="5049837" y="2541747"/>
                <a:ext cx="196850" cy="200025"/>
              </a:xfrm>
              <a:prstGeom prst="ellips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200">
                  <a:latin typeface="Arial" panose="020B0604020202020204" pitchFamily="34" charset="0"/>
                </a:endParaRPr>
              </a:p>
            </p:txBody>
          </p:sp>
          <p:sp>
            <p:nvSpPr>
              <p:cNvPr id="1192" name="AutoShape 95">
                <a:extLst>
                  <a:ext uri="{FF2B5EF4-FFF2-40B4-BE49-F238E27FC236}">
                    <a16:creationId xmlns:a16="http://schemas.microsoft.com/office/drawing/2014/main" id="{C0E3CB10-6635-BF00-2F7A-18F27050C4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8109783">
                <a:off x="5048249" y="2543335"/>
                <a:ext cx="200025" cy="196850"/>
              </a:xfrm>
              <a:custGeom>
                <a:avLst/>
                <a:gdLst>
                  <a:gd name="T0" fmla="*/ 2147483646 w 21600"/>
                  <a:gd name="T1" fmla="*/ 0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771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sp>
            <p:nvSpPr>
              <p:cNvPr id="1193" name="Freeform 96">
                <a:extLst>
                  <a:ext uri="{FF2B5EF4-FFF2-40B4-BE49-F238E27FC236}">
                    <a16:creationId xmlns:a16="http://schemas.microsoft.com/office/drawing/2014/main" id="{233EFBBF-3870-35DA-55AC-A23D2B2BB0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255" y="2592547"/>
                <a:ext cx="100013" cy="98425"/>
              </a:xfrm>
              <a:custGeom>
                <a:avLst/>
                <a:gdLst>
                  <a:gd name="T0" fmla="*/ 0 w 192"/>
                  <a:gd name="T1" fmla="*/ 2147483646 h 192"/>
                  <a:gd name="T2" fmla="*/ 2147483646 w 192"/>
                  <a:gd name="T3" fmla="*/ 0 h 192"/>
                  <a:gd name="T4" fmla="*/ 2147483646 w 192"/>
                  <a:gd name="T5" fmla="*/ 2147483646 h 192"/>
                  <a:gd name="T6" fmla="*/ 2147483646 w 192"/>
                  <a:gd name="T7" fmla="*/ 2147483646 h 192"/>
                  <a:gd name="T8" fmla="*/ 2147483646 w 192"/>
                  <a:gd name="T9" fmla="*/ 2147483646 h 192"/>
                  <a:gd name="T10" fmla="*/ 2147483646 w 192"/>
                  <a:gd name="T11" fmla="*/ 2147483646 h 19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92" h="192">
                    <a:moveTo>
                      <a:pt x="0" y="192"/>
                    </a:moveTo>
                    <a:lnTo>
                      <a:pt x="192" y="0"/>
                    </a:lnTo>
                    <a:lnTo>
                      <a:pt x="192" y="96"/>
                    </a:lnTo>
                    <a:lnTo>
                      <a:pt x="192" y="144"/>
                    </a:lnTo>
                    <a:lnTo>
                      <a:pt x="144" y="192"/>
                    </a:lnTo>
                    <a:lnTo>
                      <a:pt x="48" y="192"/>
                    </a:ln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sp>
            <p:nvSpPr>
              <p:cNvPr id="1194" name="Line 97">
                <a:extLst>
                  <a:ext uri="{FF2B5EF4-FFF2-40B4-BE49-F238E27FC236}">
                    <a16:creationId xmlns:a16="http://schemas.microsoft.com/office/drawing/2014/main" id="{F2AB823B-340E-37FF-B128-D08BBF4A3AE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148262" y="2740185"/>
                <a:ext cx="0" cy="49213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sp>
            <p:nvSpPr>
              <p:cNvPr id="1195" name="Line 98">
                <a:extLst>
                  <a:ext uri="{FF2B5EF4-FFF2-40B4-BE49-F238E27FC236}">
                    <a16:creationId xmlns:a16="http://schemas.microsoft.com/office/drawing/2014/main" id="{5DEF1240-EF69-572A-3B48-A2469C5F17E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148262" y="2494122"/>
                <a:ext cx="0" cy="49213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</p:grpSp>
        <p:sp>
          <p:nvSpPr>
            <p:cNvPr id="1187" name="Block Arc 1186">
              <a:extLst>
                <a:ext uri="{FF2B5EF4-FFF2-40B4-BE49-F238E27FC236}">
                  <a16:creationId xmlns:a16="http://schemas.microsoft.com/office/drawing/2014/main" id="{A6EF0CBE-5D05-3C17-E134-328812DA1075}"/>
                </a:ext>
              </a:extLst>
            </p:cNvPr>
            <p:cNvSpPr/>
            <p:nvPr/>
          </p:nvSpPr>
          <p:spPr>
            <a:xfrm rot="8162487">
              <a:off x="2704047" y="5503926"/>
              <a:ext cx="158951" cy="185382"/>
            </a:xfrm>
            <a:prstGeom prst="blockArc">
              <a:avLst>
                <a:gd name="adj1" fmla="val 10800000"/>
                <a:gd name="adj2" fmla="val 195"/>
                <a:gd name="adj3" fmla="val 48625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>
                <a:solidFill>
                  <a:schemeClr val="tx1"/>
                </a:solidFill>
              </a:endParaRPr>
            </a:p>
          </p:txBody>
        </p:sp>
        <p:sp>
          <p:nvSpPr>
            <p:cNvPr id="1188" name="Line 126">
              <a:extLst>
                <a:ext uri="{FF2B5EF4-FFF2-40B4-BE49-F238E27FC236}">
                  <a16:creationId xmlns:a16="http://schemas.microsoft.com/office/drawing/2014/main" id="{2B236B44-83F3-0873-3539-47E294A85B9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34451" y="5258200"/>
              <a:ext cx="6203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1189" name="Line 126">
              <a:extLst>
                <a:ext uri="{FF2B5EF4-FFF2-40B4-BE49-F238E27FC236}">
                  <a16:creationId xmlns:a16="http://schemas.microsoft.com/office/drawing/2014/main" id="{AD20D3F9-39B9-EFAB-DF96-4B5143B715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68658" y="5258200"/>
              <a:ext cx="6203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1190" name="TextBox 1189">
              <a:extLst>
                <a:ext uri="{FF2B5EF4-FFF2-40B4-BE49-F238E27FC236}">
                  <a16:creationId xmlns:a16="http://schemas.microsoft.com/office/drawing/2014/main" id="{AB2F99B5-400C-DE97-7D0C-BC52D163F26F}"/>
                </a:ext>
              </a:extLst>
            </p:cNvPr>
            <p:cNvSpPr txBox="1"/>
            <p:nvPr/>
          </p:nvSpPr>
          <p:spPr>
            <a:xfrm>
              <a:off x="2443355" y="4750263"/>
              <a:ext cx="74081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Filter</a:t>
              </a:r>
            </a:p>
          </p:txBody>
        </p:sp>
      </p:grpSp>
      <p:sp>
        <p:nvSpPr>
          <p:cNvPr id="2" name="Freeform 123">
            <a:extLst>
              <a:ext uri="{FF2B5EF4-FFF2-40B4-BE49-F238E27FC236}">
                <a16:creationId xmlns:a16="http://schemas.microsoft.com/office/drawing/2014/main" id="{3DA036B1-5517-8B42-C04D-0363BCEB1DA4}"/>
              </a:ext>
            </a:extLst>
          </p:cNvPr>
          <p:cNvSpPr>
            <a:spLocks/>
          </p:cNvSpPr>
          <p:nvPr/>
        </p:nvSpPr>
        <p:spPr bwMode="auto">
          <a:xfrm>
            <a:off x="5291981" y="5047565"/>
            <a:ext cx="372178" cy="408407"/>
          </a:xfrm>
          <a:custGeom>
            <a:avLst/>
            <a:gdLst>
              <a:gd name="T0" fmla="*/ 0 w 288"/>
              <a:gd name="T1" fmla="*/ 2147483646 h 288"/>
              <a:gd name="T2" fmla="*/ 2147483646 w 288"/>
              <a:gd name="T3" fmla="*/ 2147483646 h 288"/>
              <a:gd name="T4" fmla="*/ 2147483646 w 288"/>
              <a:gd name="T5" fmla="*/ 2147483646 h 288"/>
              <a:gd name="T6" fmla="*/ 2147483646 w 288"/>
              <a:gd name="T7" fmla="*/ 0 h 288"/>
              <a:gd name="T8" fmla="*/ 0 w 288"/>
              <a:gd name="T9" fmla="*/ 2147483646 h 2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88" h="288">
                <a:moveTo>
                  <a:pt x="0" y="144"/>
                </a:moveTo>
                <a:lnTo>
                  <a:pt x="144" y="288"/>
                </a:lnTo>
                <a:lnTo>
                  <a:pt x="288" y="144"/>
                </a:lnTo>
                <a:lnTo>
                  <a:pt x="144" y="0"/>
                </a:lnTo>
                <a:lnTo>
                  <a:pt x="0" y="144"/>
                </a:lnTo>
                <a:close/>
              </a:path>
            </a:pathLst>
          </a:custGeom>
          <a:noFill/>
          <a:ln w="9525" cap="flat" cmpd="sng">
            <a:solidFill>
              <a:schemeClr val="bg1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22" name="Line 125">
            <a:extLst>
              <a:ext uri="{FF2B5EF4-FFF2-40B4-BE49-F238E27FC236}">
                <a16:creationId xmlns:a16="http://schemas.microsoft.com/office/drawing/2014/main" id="{BE558BA7-FFA9-93CA-D2C3-319C7839A39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478069" y="5062844"/>
            <a:ext cx="1" cy="384343"/>
          </a:xfrm>
          <a:prstGeom prst="line">
            <a:avLst/>
          </a:prstGeom>
          <a:noFill/>
          <a:ln w="9525">
            <a:solidFill>
              <a:schemeClr val="bg1"/>
            </a:solidFill>
            <a:prstDash val="dash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grpSp>
        <p:nvGrpSpPr>
          <p:cNvPr id="23" name="Group 283">
            <a:extLst>
              <a:ext uri="{FF2B5EF4-FFF2-40B4-BE49-F238E27FC236}">
                <a16:creationId xmlns:a16="http://schemas.microsoft.com/office/drawing/2014/main" id="{8EACCAF5-A877-041E-095B-399CDDEBE71A}"/>
              </a:ext>
            </a:extLst>
          </p:cNvPr>
          <p:cNvGrpSpPr>
            <a:grpSpLocks/>
          </p:cNvGrpSpPr>
          <p:nvPr/>
        </p:nvGrpSpPr>
        <p:grpSpPr bwMode="auto">
          <a:xfrm>
            <a:off x="5396656" y="5460226"/>
            <a:ext cx="162828" cy="263763"/>
            <a:chOff x="5048249" y="2494122"/>
            <a:chExt cx="200025" cy="295276"/>
          </a:xfrm>
          <a:noFill/>
        </p:grpSpPr>
        <p:sp>
          <p:nvSpPr>
            <p:cNvPr id="31" name="Oval 94">
              <a:extLst>
                <a:ext uri="{FF2B5EF4-FFF2-40B4-BE49-F238E27FC236}">
                  <a16:creationId xmlns:a16="http://schemas.microsoft.com/office/drawing/2014/main" id="{352EEE43-E225-F2AF-E74E-20575BB5540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5049837" y="2541747"/>
              <a:ext cx="196850" cy="200025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GB" altLang="en-US" sz="1200">
                <a:latin typeface="Arial" panose="020B0604020202020204" pitchFamily="34" charset="0"/>
              </a:endParaRPr>
            </a:p>
          </p:txBody>
        </p:sp>
        <p:sp>
          <p:nvSpPr>
            <p:cNvPr id="32" name="AutoShape 95">
              <a:extLst>
                <a:ext uri="{FF2B5EF4-FFF2-40B4-BE49-F238E27FC236}">
                  <a16:creationId xmlns:a16="http://schemas.microsoft.com/office/drawing/2014/main" id="{8F0854AF-0B3E-9944-EC9A-660656B3954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8109783">
              <a:off x="5048249" y="2543335"/>
              <a:ext cx="200025" cy="196850"/>
            </a:xfrm>
            <a:custGeom>
              <a:avLst/>
              <a:gdLst>
                <a:gd name="T0" fmla="*/ 2147483646 w 21600"/>
                <a:gd name="T1" fmla="*/ 0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771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5400" y="10800"/>
                  </a:move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399"/>
                    <a:pt x="16199" y="7817"/>
                    <a:pt x="16200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lnTo>
                    <a:pt x="5400" y="10800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33" name="Freeform 96">
              <a:extLst>
                <a:ext uri="{FF2B5EF4-FFF2-40B4-BE49-F238E27FC236}">
                  <a16:creationId xmlns:a16="http://schemas.microsoft.com/office/drawing/2014/main" id="{10A4C40E-F68B-BEA2-C882-16CF0E08A78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98255" y="2592547"/>
              <a:ext cx="100013" cy="98425"/>
            </a:xfrm>
            <a:custGeom>
              <a:avLst/>
              <a:gdLst>
                <a:gd name="T0" fmla="*/ 0 w 192"/>
                <a:gd name="T1" fmla="*/ 2147483646 h 192"/>
                <a:gd name="T2" fmla="*/ 2147483646 w 192"/>
                <a:gd name="T3" fmla="*/ 0 h 192"/>
                <a:gd name="T4" fmla="*/ 2147483646 w 192"/>
                <a:gd name="T5" fmla="*/ 2147483646 h 192"/>
                <a:gd name="T6" fmla="*/ 2147483646 w 192"/>
                <a:gd name="T7" fmla="*/ 2147483646 h 192"/>
                <a:gd name="T8" fmla="*/ 2147483646 w 192"/>
                <a:gd name="T9" fmla="*/ 2147483646 h 192"/>
                <a:gd name="T10" fmla="*/ 2147483646 w 192"/>
                <a:gd name="T11" fmla="*/ 2147483646 h 19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2" h="192">
                  <a:moveTo>
                    <a:pt x="0" y="192"/>
                  </a:moveTo>
                  <a:lnTo>
                    <a:pt x="192" y="0"/>
                  </a:lnTo>
                  <a:lnTo>
                    <a:pt x="192" y="96"/>
                  </a:lnTo>
                  <a:lnTo>
                    <a:pt x="192" y="144"/>
                  </a:lnTo>
                  <a:lnTo>
                    <a:pt x="144" y="192"/>
                  </a:lnTo>
                  <a:lnTo>
                    <a:pt x="48" y="192"/>
                  </a:lnTo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34" name="Line 97">
              <a:extLst>
                <a:ext uri="{FF2B5EF4-FFF2-40B4-BE49-F238E27FC236}">
                  <a16:creationId xmlns:a16="http://schemas.microsoft.com/office/drawing/2014/main" id="{F4FB6B9C-E7AB-367A-0759-5CF0E4DC706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148262" y="2740185"/>
              <a:ext cx="0" cy="49213"/>
            </a:xfrm>
            <a:prstGeom prst="lin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35" name="Line 98">
              <a:extLst>
                <a:ext uri="{FF2B5EF4-FFF2-40B4-BE49-F238E27FC236}">
                  <a16:creationId xmlns:a16="http://schemas.microsoft.com/office/drawing/2014/main" id="{4A2EA570-53B0-870A-09E0-DD510BDFE67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48262" y="2494122"/>
              <a:ext cx="0" cy="49213"/>
            </a:xfrm>
            <a:prstGeom prst="lin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</p:grpSp>
      <p:sp>
        <p:nvSpPr>
          <p:cNvPr id="37" name="Block Arc 36">
            <a:extLst>
              <a:ext uri="{FF2B5EF4-FFF2-40B4-BE49-F238E27FC236}">
                <a16:creationId xmlns:a16="http://schemas.microsoft.com/office/drawing/2014/main" id="{DEA71FB7-5B22-21E3-B7C9-6DF52886B981}"/>
              </a:ext>
            </a:extLst>
          </p:cNvPr>
          <p:cNvSpPr/>
          <p:nvPr/>
        </p:nvSpPr>
        <p:spPr>
          <a:xfrm rot="8162487">
            <a:off x="5399547" y="5497495"/>
            <a:ext cx="158951" cy="185382"/>
          </a:xfrm>
          <a:prstGeom prst="blockArc">
            <a:avLst>
              <a:gd name="adj1" fmla="val 10800000"/>
              <a:gd name="adj2" fmla="val 195"/>
              <a:gd name="adj3" fmla="val 4862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>
              <a:solidFill>
                <a:schemeClr val="tx1"/>
              </a:solidFill>
            </a:endParaRPr>
          </a:p>
        </p:txBody>
      </p:sp>
      <p:sp>
        <p:nvSpPr>
          <p:cNvPr id="38" name="Line 126">
            <a:extLst>
              <a:ext uri="{FF2B5EF4-FFF2-40B4-BE49-F238E27FC236}">
                <a16:creationId xmlns:a16="http://schemas.microsoft.com/office/drawing/2014/main" id="{9BEFE021-D7E0-9A0B-C55A-B68D7155F73D}"/>
              </a:ext>
            </a:extLst>
          </p:cNvPr>
          <p:cNvSpPr>
            <a:spLocks noChangeShapeType="1"/>
          </p:cNvSpPr>
          <p:nvPr/>
        </p:nvSpPr>
        <p:spPr bwMode="auto">
          <a:xfrm>
            <a:off x="5229951" y="5251769"/>
            <a:ext cx="6203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39" name="Line 126">
            <a:extLst>
              <a:ext uri="{FF2B5EF4-FFF2-40B4-BE49-F238E27FC236}">
                <a16:creationId xmlns:a16="http://schemas.microsoft.com/office/drawing/2014/main" id="{EDAEF670-E48A-A212-E486-2D041897353B}"/>
              </a:ext>
            </a:extLst>
          </p:cNvPr>
          <p:cNvSpPr>
            <a:spLocks noChangeShapeType="1"/>
          </p:cNvSpPr>
          <p:nvPr/>
        </p:nvSpPr>
        <p:spPr bwMode="auto">
          <a:xfrm>
            <a:off x="5664158" y="5251769"/>
            <a:ext cx="6203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90597DA-1B57-CCB0-3A6A-BA9A1B06B382}"/>
              </a:ext>
            </a:extLst>
          </p:cNvPr>
          <p:cNvSpPr txBox="1"/>
          <p:nvPr/>
        </p:nvSpPr>
        <p:spPr>
          <a:xfrm>
            <a:off x="5156900" y="4689452"/>
            <a:ext cx="7408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filter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F3DE159E-2AF0-322E-A7CC-9B78640641EB}"/>
              </a:ext>
            </a:extLst>
          </p:cNvPr>
          <p:cNvGrpSpPr/>
          <p:nvPr/>
        </p:nvGrpSpPr>
        <p:grpSpPr>
          <a:xfrm>
            <a:off x="5151529" y="4731833"/>
            <a:ext cx="740810" cy="995038"/>
            <a:chOff x="2443355" y="4750263"/>
            <a:chExt cx="740810" cy="995038"/>
          </a:xfrm>
        </p:grpSpPr>
        <p:sp>
          <p:nvSpPr>
            <p:cNvPr id="42" name="Kubus 17">
              <a:extLst>
                <a:ext uri="{FF2B5EF4-FFF2-40B4-BE49-F238E27FC236}">
                  <a16:creationId xmlns:a16="http://schemas.microsoft.com/office/drawing/2014/main" id="{7D72439E-C0CD-A511-456B-5741AC7C8E87}"/>
                </a:ext>
              </a:extLst>
            </p:cNvPr>
            <p:cNvSpPr/>
            <p:nvPr/>
          </p:nvSpPr>
          <p:spPr>
            <a:xfrm>
              <a:off x="2487037" y="4760488"/>
              <a:ext cx="622661" cy="984813"/>
            </a:xfrm>
            <a:prstGeom prst="cube">
              <a:avLst>
                <a:gd name="adj" fmla="val 11763"/>
              </a:avLst>
            </a:prstGeom>
            <a:solidFill>
              <a:srgbClr val="058B73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3" name="Freeform 123">
              <a:extLst>
                <a:ext uri="{FF2B5EF4-FFF2-40B4-BE49-F238E27FC236}">
                  <a16:creationId xmlns:a16="http://schemas.microsoft.com/office/drawing/2014/main" id="{EE8C70E4-6328-1DB2-F226-04305DEE04A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6481" y="5053996"/>
              <a:ext cx="372178" cy="408407"/>
            </a:xfrm>
            <a:custGeom>
              <a:avLst/>
              <a:gdLst>
                <a:gd name="T0" fmla="*/ 0 w 288"/>
                <a:gd name="T1" fmla="*/ 2147483646 h 288"/>
                <a:gd name="T2" fmla="*/ 2147483646 w 288"/>
                <a:gd name="T3" fmla="*/ 2147483646 h 288"/>
                <a:gd name="T4" fmla="*/ 2147483646 w 288"/>
                <a:gd name="T5" fmla="*/ 2147483646 h 288"/>
                <a:gd name="T6" fmla="*/ 2147483646 w 288"/>
                <a:gd name="T7" fmla="*/ 0 h 288"/>
                <a:gd name="T8" fmla="*/ 0 w 288"/>
                <a:gd name="T9" fmla="*/ 2147483646 h 2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288">
                  <a:moveTo>
                    <a:pt x="0" y="144"/>
                  </a:moveTo>
                  <a:lnTo>
                    <a:pt x="144" y="288"/>
                  </a:lnTo>
                  <a:lnTo>
                    <a:pt x="288" y="144"/>
                  </a:lnTo>
                  <a:lnTo>
                    <a:pt x="144" y="0"/>
                  </a:lnTo>
                  <a:lnTo>
                    <a:pt x="0" y="144"/>
                  </a:lnTo>
                  <a:close/>
                </a:path>
              </a:pathLst>
            </a:custGeom>
            <a:noFill/>
            <a:ln w="9525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44" name="Line 125">
              <a:extLst>
                <a:ext uri="{FF2B5EF4-FFF2-40B4-BE49-F238E27FC236}">
                  <a16:creationId xmlns:a16="http://schemas.microsoft.com/office/drawing/2014/main" id="{825129F7-B437-AA6D-9722-1C375857219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782569" y="5069275"/>
              <a:ext cx="1" cy="384343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prstDash val="dash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grpSp>
          <p:nvGrpSpPr>
            <p:cNvPr id="49" name="Group 283">
              <a:extLst>
                <a:ext uri="{FF2B5EF4-FFF2-40B4-BE49-F238E27FC236}">
                  <a16:creationId xmlns:a16="http://schemas.microsoft.com/office/drawing/2014/main" id="{27E03789-ED51-2E05-00C0-30A73B1CFB7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701156" y="5466657"/>
              <a:ext cx="162828" cy="263763"/>
              <a:chOff x="5048249" y="2494122"/>
              <a:chExt cx="200025" cy="295276"/>
            </a:xfrm>
            <a:noFill/>
          </p:grpSpPr>
          <p:sp>
            <p:nvSpPr>
              <p:cNvPr id="54" name="Oval 94">
                <a:extLst>
                  <a:ext uri="{FF2B5EF4-FFF2-40B4-BE49-F238E27FC236}">
                    <a16:creationId xmlns:a16="http://schemas.microsoft.com/office/drawing/2014/main" id="{37F40606-8735-356E-D8BC-8289E96026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>
                <a:off x="5049837" y="2541747"/>
                <a:ext cx="196850" cy="200025"/>
              </a:xfrm>
              <a:prstGeom prst="ellips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GB" altLang="en-US" sz="1200">
                  <a:latin typeface="Arial" panose="020B0604020202020204" pitchFamily="34" charset="0"/>
                </a:endParaRPr>
              </a:p>
            </p:txBody>
          </p:sp>
          <p:sp>
            <p:nvSpPr>
              <p:cNvPr id="1072" name="AutoShape 95">
                <a:extLst>
                  <a:ext uri="{FF2B5EF4-FFF2-40B4-BE49-F238E27FC236}">
                    <a16:creationId xmlns:a16="http://schemas.microsoft.com/office/drawing/2014/main" id="{A0F83512-32E1-30F3-45F3-3A9BE08452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8109783">
                <a:off x="5048249" y="2543335"/>
                <a:ext cx="200025" cy="196850"/>
              </a:xfrm>
              <a:custGeom>
                <a:avLst/>
                <a:gdLst>
                  <a:gd name="T0" fmla="*/ 2147483646 w 21600"/>
                  <a:gd name="T1" fmla="*/ 0 h 21600"/>
                  <a:gd name="T2" fmla="*/ 2147483646 w 21600"/>
                  <a:gd name="T3" fmla="*/ 2147483646 h 21600"/>
                  <a:gd name="T4" fmla="*/ 2147483646 w 21600"/>
                  <a:gd name="T5" fmla="*/ 2147483646 h 21600"/>
                  <a:gd name="T6" fmla="*/ 2147483646 w 21600"/>
                  <a:gd name="T7" fmla="*/ 2147483646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771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399"/>
                      <a:pt x="16199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lnTo>
                      <a:pt x="5400" y="10800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sp>
            <p:nvSpPr>
              <p:cNvPr id="1086" name="Freeform 96">
                <a:extLst>
                  <a:ext uri="{FF2B5EF4-FFF2-40B4-BE49-F238E27FC236}">
                    <a16:creationId xmlns:a16="http://schemas.microsoft.com/office/drawing/2014/main" id="{5FF4D452-FC8A-8503-6736-53F4A8FDBC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255" y="2592547"/>
                <a:ext cx="100013" cy="98425"/>
              </a:xfrm>
              <a:custGeom>
                <a:avLst/>
                <a:gdLst>
                  <a:gd name="T0" fmla="*/ 0 w 192"/>
                  <a:gd name="T1" fmla="*/ 2147483646 h 192"/>
                  <a:gd name="T2" fmla="*/ 2147483646 w 192"/>
                  <a:gd name="T3" fmla="*/ 0 h 192"/>
                  <a:gd name="T4" fmla="*/ 2147483646 w 192"/>
                  <a:gd name="T5" fmla="*/ 2147483646 h 192"/>
                  <a:gd name="T6" fmla="*/ 2147483646 w 192"/>
                  <a:gd name="T7" fmla="*/ 2147483646 h 192"/>
                  <a:gd name="T8" fmla="*/ 2147483646 w 192"/>
                  <a:gd name="T9" fmla="*/ 2147483646 h 192"/>
                  <a:gd name="T10" fmla="*/ 2147483646 w 192"/>
                  <a:gd name="T11" fmla="*/ 2147483646 h 19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92" h="192">
                    <a:moveTo>
                      <a:pt x="0" y="192"/>
                    </a:moveTo>
                    <a:lnTo>
                      <a:pt x="192" y="0"/>
                    </a:lnTo>
                    <a:lnTo>
                      <a:pt x="192" y="96"/>
                    </a:lnTo>
                    <a:lnTo>
                      <a:pt x="192" y="144"/>
                    </a:lnTo>
                    <a:lnTo>
                      <a:pt x="144" y="192"/>
                    </a:lnTo>
                    <a:lnTo>
                      <a:pt x="48" y="192"/>
                    </a:lnTo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sp>
            <p:nvSpPr>
              <p:cNvPr id="1105" name="Line 97">
                <a:extLst>
                  <a:ext uri="{FF2B5EF4-FFF2-40B4-BE49-F238E27FC236}">
                    <a16:creationId xmlns:a16="http://schemas.microsoft.com/office/drawing/2014/main" id="{04B7383F-2A75-FABE-1577-9185F712AEA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148262" y="2740185"/>
                <a:ext cx="0" cy="49213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  <p:sp>
            <p:nvSpPr>
              <p:cNvPr id="1106" name="Line 98">
                <a:extLst>
                  <a:ext uri="{FF2B5EF4-FFF2-40B4-BE49-F238E27FC236}">
                    <a16:creationId xmlns:a16="http://schemas.microsoft.com/office/drawing/2014/main" id="{A563014E-4A01-4745-79B9-5D53F842AF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148262" y="2494122"/>
                <a:ext cx="0" cy="49213"/>
              </a:xfrm>
              <a:prstGeom prst="line">
                <a:avLst/>
              </a:pr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BE"/>
              </a:p>
            </p:txBody>
          </p:sp>
        </p:grpSp>
        <p:sp>
          <p:nvSpPr>
            <p:cNvPr id="50" name="Block Arc 49">
              <a:extLst>
                <a:ext uri="{FF2B5EF4-FFF2-40B4-BE49-F238E27FC236}">
                  <a16:creationId xmlns:a16="http://schemas.microsoft.com/office/drawing/2014/main" id="{240A1DE4-9A5B-06EA-76FD-BD9D0EE5AC4B}"/>
                </a:ext>
              </a:extLst>
            </p:cNvPr>
            <p:cNvSpPr/>
            <p:nvPr/>
          </p:nvSpPr>
          <p:spPr>
            <a:xfrm rot="8162487">
              <a:off x="2704047" y="5503926"/>
              <a:ext cx="158951" cy="185382"/>
            </a:xfrm>
            <a:prstGeom prst="blockArc">
              <a:avLst>
                <a:gd name="adj1" fmla="val 10800000"/>
                <a:gd name="adj2" fmla="val 195"/>
                <a:gd name="adj3" fmla="val 48625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>
                <a:solidFill>
                  <a:schemeClr val="tx1"/>
                </a:solidFill>
              </a:endParaRPr>
            </a:p>
          </p:txBody>
        </p:sp>
        <p:sp>
          <p:nvSpPr>
            <p:cNvPr id="51" name="Line 126">
              <a:extLst>
                <a:ext uri="{FF2B5EF4-FFF2-40B4-BE49-F238E27FC236}">
                  <a16:creationId xmlns:a16="http://schemas.microsoft.com/office/drawing/2014/main" id="{80DC9545-CB0E-321A-150C-216A9B3FB31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534451" y="5258200"/>
              <a:ext cx="6203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52" name="Line 126">
              <a:extLst>
                <a:ext uri="{FF2B5EF4-FFF2-40B4-BE49-F238E27FC236}">
                  <a16:creationId xmlns:a16="http://schemas.microsoft.com/office/drawing/2014/main" id="{C5FD48C4-CD94-241D-9B45-E76CBD3C976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68658" y="5258200"/>
              <a:ext cx="6203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9DEDD68E-D212-A7CF-D361-BBB0916A6D9B}"/>
                </a:ext>
              </a:extLst>
            </p:cNvPr>
            <p:cNvSpPr txBox="1"/>
            <p:nvPr/>
          </p:nvSpPr>
          <p:spPr>
            <a:xfrm>
              <a:off x="2443355" y="4750263"/>
              <a:ext cx="74081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Filter</a:t>
              </a:r>
            </a:p>
          </p:txBody>
        </p:sp>
      </p:grpSp>
      <p:grpSp>
        <p:nvGrpSpPr>
          <p:cNvPr id="1122" name="Group 1121">
            <a:extLst>
              <a:ext uri="{FF2B5EF4-FFF2-40B4-BE49-F238E27FC236}">
                <a16:creationId xmlns:a16="http://schemas.microsoft.com/office/drawing/2014/main" id="{C51B7641-88DE-FA26-90E1-02BFB0E88DE9}"/>
              </a:ext>
            </a:extLst>
          </p:cNvPr>
          <p:cNvGrpSpPr/>
          <p:nvPr/>
        </p:nvGrpSpPr>
        <p:grpSpPr>
          <a:xfrm>
            <a:off x="6366314" y="2226733"/>
            <a:ext cx="491685" cy="1132883"/>
            <a:chOff x="9943481" y="2546897"/>
            <a:chExt cx="661504" cy="1269918"/>
          </a:xfrm>
        </p:grpSpPr>
        <p:grpSp>
          <p:nvGrpSpPr>
            <p:cNvPr id="1123" name="Group 65">
              <a:extLst>
                <a:ext uri="{FF2B5EF4-FFF2-40B4-BE49-F238E27FC236}">
                  <a16:creationId xmlns:a16="http://schemas.microsoft.com/office/drawing/2014/main" id="{DAEC8B6E-9AAE-D8DB-E734-7A97308C024C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9943481" y="2546897"/>
              <a:ext cx="661504" cy="1155047"/>
              <a:chOff x="1296" y="0"/>
              <a:chExt cx="816" cy="1248"/>
            </a:xfrm>
          </p:grpSpPr>
          <p:sp>
            <p:nvSpPr>
              <p:cNvPr id="1129" name="Rectangle 66">
                <a:extLst>
                  <a:ext uri="{FF2B5EF4-FFF2-40B4-BE49-F238E27FC236}">
                    <a16:creationId xmlns:a16="http://schemas.microsoft.com/office/drawing/2014/main" id="{CC855294-7690-5955-6A0D-AABD3501BDC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584" y="1152"/>
                <a:ext cx="240" cy="9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BE" altLang="nl-BE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130" name="Oval 67">
                <a:extLst>
                  <a:ext uri="{FF2B5EF4-FFF2-40B4-BE49-F238E27FC236}">
                    <a16:creationId xmlns:a16="http://schemas.microsoft.com/office/drawing/2014/main" id="{1B0D940A-7960-9938-8C9F-FD0C63F50FE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296" y="1008"/>
                <a:ext cx="816" cy="192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BE" altLang="nl-BE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131" name="Oval 68">
                <a:extLst>
                  <a:ext uri="{FF2B5EF4-FFF2-40B4-BE49-F238E27FC236}">
                    <a16:creationId xmlns:a16="http://schemas.microsoft.com/office/drawing/2014/main" id="{A97548EF-3DC4-29B8-AEB8-CD50BB37893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296" y="0"/>
                <a:ext cx="816" cy="192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BE" altLang="nl-BE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132" name="Rectangle 69">
                <a:extLst>
                  <a:ext uri="{FF2B5EF4-FFF2-40B4-BE49-F238E27FC236}">
                    <a16:creationId xmlns:a16="http://schemas.microsoft.com/office/drawing/2014/main" id="{5CDEEA0F-3414-534E-A23D-7B7731A216B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296" y="96"/>
                <a:ext cx="816" cy="1008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BE" altLang="nl-BE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1124" name="Line 70">
              <a:extLst>
                <a:ext uri="{FF2B5EF4-FFF2-40B4-BE49-F238E27FC236}">
                  <a16:creationId xmlns:a16="http://schemas.microsoft.com/office/drawing/2014/main" id="{9FA93649-8993-AD76-CD85-7F9BC8EC3C0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974739" y="3629061"/>
              <a:ext cx="56700" cy="186170"/>
            </a:xfrm>
            <a:prstGeom prst="line">
              <a:avLst/>
            </a:prstGeom>
            <a:noFill/>
            <a:ln w="50800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BE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1125" name="Line 71">
              <a:extLst>
                <a:ext uri="{FF2B5EF4-FFF2-40B4-BE49-F238E27FC236}">
                  <a16:creationId xmlns:a16="http://schemas.microsoft.com/office/drawing/2014/main" id="{B8C94701-6AB7-79A1-EDDE-C01F814358B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495946" y="3630645"/>
              <a:ext cx="64696" cy="186170"/>
            </a:xfrm>
            <a:prstGeom prst="line">
              <a:avLst/>
            </a:prstGeom>
            <a:noFill/>
            <a:ln w="50800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BE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1126" name="Rectangle 78">
              <a:extLst>
                <a:ext uri="{FF2B5EF4-FFF2-40B4-BE49-F238E27FC236}">
                  <a16:creationId xmlns:a16="http://schemas.microsoft.com/office/drawing/2014/main" id="{47CF3D27-15D0-1589-AF39-D8C0E58C57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59694" y="3699567"/>
              <a:ext cx="19627" cy="21390"/>
            </a:xfrm>
            <a:prstGeom prst="rect">
              <a:avLst/>
            </a:prstGeom>
            <a:solidFill>
              <a:srgbClr val="C0C0C0"/>
            </a:solidFill>
            <a:ln w="63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altLang="nl-BE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pic>
        <p:nvPicPr>
          <p:cNvPr id="1133" name="Picture 1132">
            <a:extLst>
              <a:ext uri="{FF2B5EF4-FFF2-40B4-BE49-F238E27FC236}">
                <a16:creationId xmlns:a16="http://schemas.microsoft.com/office/drawing/2014/main" id="{D1B598B7-0682-27FC-8811-2ECE25934C1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3228" t="40634" r="29215" b="19879"/>
          <a:stretch>
            <a:fillRect/>
          </a:stretch>
        </p:blipFill>
        <p:spPr>
          <a:xfrm>
            <a:off x="6866466" y="1460101"/>
            <a:ext cx="351367" cy="1186984"/>
          </a:xfrm>
          <a:prstGeom prst="rect">
            <a:avLst/>
          </a:prstGeom>
        </p:spPr>
      </p:pic>
      <p:sp>
        <p:nvSpPr>
          <p:cNvPr id="1135" name="Arrow: Bent 1134">
            <a:extLst>
              <a:ext uri="{FF2B5EF4-FFF2-40B4-BE49-F238E27FC236}">
                <a16:creationId xmlns:a16="http://schemas.microsoft.com/office/drawing/2014/main" id="{75291D4C-B611-B07A-AC51-3919F732B84B}"/>
              </a:ext>
            </a:extLst>
          </p:cNvPr>
          <p:cNvSpPr/>
          <p:nvPr/>
        </p:nvSpPr>
        <p:spPr>
          <a:xfrm rot="10800000">
            <a:off x="6786563" y="4803246"/>
            <a:ext cx="303212" cy="271992"/>
          </a:xfrm>
          <a:prstGeom prst="bentArrow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>
              <a:solidFill>
                <a:schemeClr val="tx1"/>
              </a:solidFill>
            </a:endParaRPr>
          </a:p>
        </p:txBody>
      </p:sp>
      <p:pic>
        <p:nvPicPr>
          <p:cNvPr id="1136" name="Picture 1135">
            <a:extLst>
              <a:ext uri="{FF2B5EF4-FFF2-40B4-BE49-F238E27FC236}">
                <a16:creationId xmlns:a16="http://schemas.microsoft.com/office/drawing/2014/main" id="{9376D837-DB25-2262-707D-773AB08182C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3228" t="40634" r="29215" b="19879"/>
          <a:stretch>
            <a:fillRect/>
          </a:stretch>
        </p:blipFill>
        <p:spPr>
          <a:xfrm>
            <a:off x="6885516" y="3714351"/>
            <a:ext cx="351367" cy="1186984"/>
          </a:xfrm>
          <a:prstGeom prst="rect">
            <a:avLst/>
          </a:prstGeom>
        </p:spPr>
      </p:pic>
      <p:grpSp>
        <p:nvGrpSpPr>
          <p:cNvPr id="1107" name="Group 1106">
            <a:extLst>
              <a:ext uri="{FF2B5EF4-FFF2-40B4-BE49-F238E27FC236}">
                <a16:creationId xmlns:a16="http://schemas.microsoft.com/office/drawing/2014/main" id="{EF9BC75F-6D55-BD9E-A275-A943BB13C4BD}"/>
              </a:ext>
            </a:extLst>
          </p:cNvPr>
          <p:cNvGrpSpPr/>
          <p:nvPr/>
        </p:nvGrpSpPr>
        <p:grpSpPr>
          <a:xfrm>
            <a:off x="6404414" y="4597400"/>
            <a:ext cx="491685" cy="1132883"/>
            <a:chOff x="9943481" y="2546897"/>
            <a:chExt cx="661504" cy="1269918"/>
          </a:xfrm>
        </p:grpSpPr>
        <p:grpSp>
          <p:nvGrpSpPr>
            <p:cNvPr id="1110" name="Group 65">
              <a:extLst>
                <a:ext uri="{FF2B5EF4-FFF2-40B4-BE49-F238E27FC236}">
                  <a16:creationId xmlns:a16="http://schemas.microsoft.com/office/drawing/2014/main" id="{EA9BF4FC-5A9D-493F-B2DF-F30565B737B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9943481" y="2546897"/>
              <a:ext cx="661504" cy="1155047"/>
              <a:chOff x="1296" y="0"/>
              <a:chExt cx="816" cy="1248"/>
            </a:xfrm>
          </p:grpSpPr>
          <p:sp>
            <p:nvSpPr>
              <p:cNvPr id="1114" name="Rectangle 66">
                <a:extLst>
                  <a:ext uri="{FF2B5EF4-FFF2-40B4-BE49-F238E27FC236}">
                    <a16:creationId xmlns:a16="http://schemas.microsoft.com/office/drawing/2014/main" id="{49BEB01D-24BC-5D2B-1658-CD461AE800AC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584" y="1152"/>
                <a:ext cx="240" cy="96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BE" altLang="nl-BE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115" name="Oval 67">
                <a:extLst>
                  <a:ext uri="{FF2B5EF4-FFF2-40B4-BE49-F238E27FC236}">
                    <a16:creationId xmlns:a16="http://schemas.microsoft.com/office/drawing/2014/main" id="{A60459EB-80DA-1078-ED6E-A634EB04DCB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296" y="1008"/>
                <a:ext cx="816" cy="192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BE" altLang="nl-BE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116" name="Oval 68">
                <a:extLst>
                  <a:ext uri="{FF2B5EF4-FFF2-40B4-BE49-F238E27FC236}">
                    <a16:creationId xmlns:a16="http://schemas.microsoft.com/office/drawing/2014/main" id="{B8BB8FEC-47D2-2175-8A10-927A898076D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296" y="0"/>
                <a:ext cx="816" cy="192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BE" altLang="nl-BE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120" name="Rectangle 69">
                <a:extLst>
                  <a:ext uri="{FF2B5EF4-FFF2-40B4-BE49-F238E27FC236}">
                    <a16:creationId xmlns:a16="http://schemas.microsoft.com/office/drawing/2014/main" id="{5713B382-C972-8BFF-6794-B9CD17209AB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1296" y="96"/>
                <a:ext cx="816" cy="1008"/>
              </a:xfrm>
              <a:prstGeom prst="rect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BE" altLang="nl-BE" sz="12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1111" name="Line 70">
              <a:extLst>
                <a:ext uri="{FF2B5EF4-FFF2-40B4-BE49-F238E27FC236}">
                  <a16:creationId xmlns:a16="http://schemas.microsoft.com/office/drawing/2014/main" id="{AE4A1038-A607-0564-0A2F-B97EED515F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974739" y="3629061"/>
              <a:ext cx="56700" cy="186170"/>
            </a:xfrm>
            <a:prstGeom prst="line">
              <a:avLst/>
            </a:prstGeom>
            <a:noFill/>
            <a:ln w="50800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BE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1112" name="Line 71">
              <a:extLst>
                <a:ext uri="{FF2B5EF4-FFF2-40B4-BE49-F238E27FC236}">
                  <a16:creationId xmlns:a16="http://schemas.microsoft.com/office/drawing/2014/main" id="{2D66BE3D-20CF-2959-FC16-18CA083044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495946" y="3630645"/>
              <a:ext cx="64696" cy="186170"/>
            </a:xfrm>
            <a:prstGeom prst="line">
              <a:avLst/>
            </a:prstGeom>
            <a:noFill/>
            <a:ln w="50800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BE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1113" name="Rectangle 78">
              <a:extLst>
                <a:ext uri="{FF2B5EF4-FFF2-40B4-BE49-F238E27FC236}">
                  <a16:creationId xmlns:a16="http://schemas.microsoft.com/office/drawing/2014/main" id="{5AE2D02D-12B5-8756-6940-1D66D61702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59694" y="3699567"/>
              <a:ext cx="19627" cy="21390"/>
            </a:xfrm>
            <a:prstGeom prst="rect">
              <a:avLst/>
            </a:prstGeom>
            <a:solidFill>
              <a:srgbClr val="C0C0C0"/>
            </a:solidFill>
            <a:ln w="63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BE" altLang="nl-BE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cxnSp>
        <p:nvCxnSpPr>
          <p:cNvPr id="1138" name="Straight Arrow Connector 1137">
            <a:extLst>
              <a:ext uri="{FF2B5EF4-FFF2-40B4-BE49-F238E27FC236}">
                <a16:creationId xmlns:a16="http://schemas.microsoft.com/office/drawing/2014/main" id="{CF3BCDE2-6FB2-BDB0-087D-06EDAEF6152C}"/>
              </a:ext>
            </a:extLst>
          </p:cNvPr>
          <p:cNvCxnSpPr>
            <a:cxnSpLocks/>
          </p:cNvCxnSpPr>
          <p:nvPr/>
        </p:nvCxnSpPr>
        <p:spPr>
          <a:xfrm flipV="1">
            <a:off x="7642412" y="2949388"/>
            <a:ext cx="0" cy="2429436"/>
          </a:xfrm>
          <a:prstGeom prst="straightConnector1">
            <a:avLst/>
          </a:prstGeom>
          <a:ln w="76200">
            <a:solidFill>
              <a:srgbClr val="009982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2" name="Straight Arrow Connector 1141">
            <a:extLst>
              <a:ext uri="{FF2B5EF4-FFF2-40B4-BE49-F238E27FC236}">
                <a16:creationId xmlns:a16="http://schemas.microsoft.com/office/drawing/2014/main" id="{B49FE6D7-4AC8-3C71-A419-E4B23800CF77}"/>
              </a:ext>
            </a:extLst>
          </p:cNvPr>
          <p:cNvCxnSpPr>
            <a:cxnSpLocks/>
          </p:cNvCxnSpPr>
          <p:nvPr/>
        </p:nvCxnSpPr>
        <p:spPr>
          <a:xfrm>
            <a:off x="7637638" y="4178489"/>
            <a:ext cx="2842103" cy="0"/>
          </a:xfrm>
          <a:prstGeom prst="straightConnector1">
            <a:avLst/>
          </a:prstGeom>
          <a:ln w="76200">
            <a:solidFill>
              <a:srgbClr val="00998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4" name="Kubus 17">
            <a:extLst>
              <a:ext uri="{FF2B5EF4-FFF2-40B4-BE49-F238E27FC236}">
                <a16:creationId xmlns:a16="http://schemas.microsoft.com/office/drawing/2014/main" id="{B72583CB-0BD0-D425-14DA-43B36E5E8DD3}"/>
              </a:ext>
            </a:extLst>
          </p:cNvPr>
          <p:cNvSpPr/>
          <p:nvPr/>
        </p:nvSpPr>
        <p:spPr>
          <a:xfrm>
            <a:off x="8695628" y="3408751"/>
            <a:ext cx="898987" cy="1237670"/>
          </a:xfrm>
          <a:prstGeom prst="cube">
            <a:avLst/>
          </a:prstGeom>
          <a:solidFill>
            <a:srgbClr val="058B73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48" name="Freeform 123">
            <a:extLst>
              <a:ext uri="{FF2B5EF4-FFF2-40B4-BE49-F238E27FC236}">
                <a16:creationId xmlns:a16="http://schemas.microsoft.com/office/drawing/2014/main" id="{38AD7D27-5F46-A634-E360-E98154AF351B}"/>
              </a:ext>
            </a:extLst>
          </p:cNvPr>
          <p:cNvSpPr>
            <a:spLocks/>
          </p:cNvSpPr>
          <p:nvPr/>
        </p:nvSpPr>
        <p:spPr bwMode="auto">
          <a:xfrm>
            <a:off x="8884633" y="3990291"/>
            <a:ext cx="343068" cy="394955"/>
          </a:xfrm>
          <a:custGeom>
            <a:avLst/>
            <a:gdLst>
              <a:gd name="T0" fmla="*/ 0 w 288"/>
              <a:gd name="T1" fmla="*/ 2147483646 h 288"/>
              <a:gd name="T2" fmla="*/ 2147483646 w 288"/>
              <a:gd name="T3" fmla="*/ 2147483646 h 288"/>
              <a:gd name="T4" fmla="*/ 2147483646 w 288"/>
              <a:gd name="T5" fmla="*/ 2147483646 h 288"/>
              <a:gd name="T6" fmla="*/ 2147483646 w 288"/>
              <a:gd name="T7" fmla="*/ 0 h 288"/>
              <a:gd name="T8" fmla="*/ 0 w 288"/>
              <a:gd name="T9" fmla="*/ 2147483646 h 2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88" h="288">
                <a:moveTo>
                  <a:pt x="0" y="144"/>
                </a:moveTo>
                <a:lnTo>
                  <a:pt x="144" y="288"/>
                </a:lnTo>
                <a:lnTo>
                  <a:pt x="288" y="144"/>
                </a:lnTo>
                <a:lnTo>
                  <a:pt x="144" y="0"/>
                </a:lnTo>
                <a:lnTo>
                  <a:pt x="0" y="144"/>
                </a:lnTo>
                <a:close/>
              </a:path>
            </a:pathLst>
          </a:custGeom>
          <a:noFill/>
          <a:ln w="9525" cap="flat" cmpd="sng">
            <a:solidFill>
              <a:schemeClr val="bg1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 sz="1400"/>
          </a:p>
        </p:txBody>
      </p:sp>
      <p:sp>
        <p:nvSpPr>
          <p:cNvPr id="1155" name="Line 125">
            <a:extLst>
              <a:ext uri="{FF2B5EF4-FFF2-40B4-BE49-F238E27FC236}">
                <a16:creationId xmlns:a16="http://schemas.microsoft.com/office/drawing/2014/main" id="{8BDE3310-0C30-8CA9-A864-D03FF6A05B4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056166" y="4005066"/>
            <a:ext cx="1" cy="371684"/>
          </a:xfrm>
          <a:prstGeom prst="line">
            <a:avLst/>
          </a:prstGeom>
          <a:noFill/>
          <a:ln w="9525">
            <a:solidFill>
              <a:schemeClr val="bg1"/>
            </a:solidFill>
            <a:prstDash val="dash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 sz="1400"/>
          </a:p>
        </p:txBody>
      </p:sp>
      <p:sp>
        <p:nvSpPr>
          <p:cNvPr id="1162" name="Line 126">
            <a:extLst>
              <a:ext uri="{FF2B5EF4-FFF2-40B4-BE49-F238E27FC236}">
                <a16:creationId xmlns:a16="http://schemas.microsoft.com/office/drawing/2014/main" id="{0C4DB8F1-C0E2-21F9-36AD-274F73718807}"/>
              </a:ext>
            </a:extLst>
          </p:cNvPr>
          <p:cNvSpPr>
            <a:spLocks noChangeShapeType="1"/>
          </p:cNvSpPr>
          <p:nvPr/>
        </p:nvSpPr>
        <p:spPr bwMode="auto">
          <a:xfrm>
            <a:off x="8827454" y="4187769"/>
            <a:ext cx="5717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 sz="1400"/>
          </a:p>
        </p:txBody>
      </p:sp>
      <p:sp>
        <p:nvSpPr>
          <p:cNvPr id="1163" name="Line 126">
            <a:extLst>
              <a:ext uri="{FF2B5EF4-FFF2-40B4-BE49-F238E27FC236}">
                <a16:creationId xmlns:a16="http://schemas.microsoft.com/office/drawing/2014/main" id="{A0E1B3E3-9612-9671-CBE7-94C5F7930D90}"/>
              </a:ext>
            </a:extLst>
          </p:cNvPr>
          <p:cNvSpPr>
            <a:spLocks noChangeShapeType="1"/>
          </p:cNvSpPr>
          <p:nvPr/>
        </p:nvSpPr>
        <p:spPr bwMode="auto">
          <a:xfrm>
            <a:off x="9227700" y="4187769"/>
            <a:ext cx="5717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BE" sz="1400"/>
          </a:p>
        </p:txBody>
      </p:sp>
      <p:sp>
        <p:nvSpPr>
          <p:cNvPr id="1201" name="TextBox 1200">
            <a:extLst>
              <a:ext uri="{FF2B5EF4-FFF2-40B4-BE49-F238E27FC236}">
                <a16:creationId xmlns:a16="http://schemas.microsoft.com/office/drawing/2014/main" id="{7394E401-5999-2A74-0E8B-DDED7BF03CEC}"/>
              </a:ext>
            </a:extLst>
          </p:cNvPr>
          <p:cNvSpPr txBox="1"/>
          <p:nvPr/>
        </p:nvSpPr>
        <p:spPr>
          <a:xfrm>
            <a:off x="8628652" y="3621626"/>
            <a:ext cx="80581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ACF</a:t>
            </a:r>
          </a:p>
        </p:txBody>
      </p:sp>
      <p:pic>
        <p:nvPicPr>
          <p:cNvPr id="1206" name="Rest_oil_damp.pdf" descr="Rest_oil_damp.pdf">
            <a:extLst>
              <a:ext uri="{FF2B5EF4-FFF2-40B4-BE49-F238E27FC236}">
                <a16:creationId xmlns:a16="http://schemas.microsoft.com/office/drawing/2014/main" id="{61D1B406-3852-E959-720D-41E1E6BC993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6024" y="3029451"/>
            <a:ext cx="716072" cy="716072"/>
          </a:xfrm>
          <a:prstGeom prst="rect">
            <a:avLst/>
          </a:prstGeom>
          <a:ln w="12700">
            <a:miter lim="400000"/>
          </a:ln>
        </p:spPr>
      </p:pic>
      <p:pic>
        <p:nvPicPr>
          <p:cNvPr id="1207" name="Dew Point.pdf" descr="Dew Point.pdf">
            <a:extLst>
              <a:ext uri="{FF2B5EF4-FFF2-40B4-BE49-F238E27FC236}">
                <a16:creationId xmlns:a16="http://schemas.microsoft.com/office/drawing/2014/main" id="{7753F7DE-3994-EC4A-4A41-5884E4BEB58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6071" y="1314262"/>
            <a:ext cx="668537" cy="675289"/>
          </a:xfrm>
          <a:prstGeom prst="rect">
            <a:avLst/>
          </a:prstGeom>
          <a:ln w="12700">
            <a:miter lim="400000"/>
          </a:ln>
        </p:spPr>
      </p:pic>
      <p:sp>
        <p:nvSpPr>
          <p:cNvPr id="1210" name="TextBox 1209">
            <a:extLst>
              <a:ext uri="{FF2B5EF4-FFF2-40B4-BE49-F238E27FC236}">
                <a16:creationId xmlns:a16="http://schemas.microsoft.com/office/drawing/2014/main" id="{9CDD3162-C454-0D87-D8C6-3AA1A45EC070}"/>
              </a:ext>
            </a:extLst>
          </p:cNvPr>
          <p:cNvSpPr txBox="1"/>
          <p:nvPr/>
        </p:nvSpPr>
        <p:spPr>
          <a:xfrm>
            <a:off x="11275404" y="3761375"/>
            <a:ext cx="897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2">
                    <a:lumMod val="50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Residual Oil</a:t>
            </a:r>
          </a:p>
        </p:txBody>
      </p:sp>
      <p:sp>
        <p:nvSpPr>
          <p:cNvPr id="1212" name="TextBox 1211">
            <a:extLst>
              <a:ext uri="{FF2B5EF4-FFF2-40B4-BE49-F238E27FC236}">
                <a16:creationId xmlns:a16="http://schemas.microsoft.com/office/drawing/2014/main" id="{9712DA73-3622-A936-20D5-D5DF759138E8}"/>
              </a:ext>
            </a:extLst>
          </p:cNvPr>
          <p:cNvSpPr txBox="1"/>
          <p:nvPr/>
        </p:nvSpPr>
        <p:spPr>
          <a:xfrm>
            <a:off x="5493788" y="1027386"/>
            <a:ext cx="19706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Dewpoint</a:t>
            </a:r>
          </a:p>
        </p:txBody>
      </p:sp>
      <p:pic>
        <p:nvPicPr>
          <p:cNvPr id="1213" name="Picture 1212" descr="A close-up of a device&#10;&#10;Description automatically generated">
            <a:extLst>
              <a:ext uri="{FF2B5EF4-FFF2-40B4-BE49-F238E27FC236}">
                <a16:creationId xmlns:a16="http://schemas.microsoft.com/office/drawing/2014/main" id="{2CE35181-445C-5392-BACA-CF9CADDF3F3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92457" y="2981709"/>
            <a:ext cx="1312448" cy="846707"/>
          </a:xfrm>
          <a:prstGeom prst="rect">
            <a:avLst/>
          </a:prstGeom>
        </p:spPr>
      </p:pic>
      <p:pic>
        <p:nvPicPr>
          <p:cNvPr id="1216" name="Picture 2" descr="Intelligent chart recorder DS 500 for compressed air and gases">
            <a:extLst>
              <a:ext uri="{FF2B5EF4-FFF2-40B4-BE49-F238E27FC236}">
                <a16:creationId xmlns:a16="http://schemas.microsoft.com/office/drawing/2014/main" id="{560D8EC6-19BC-A4E8-A153-514F03A46E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827621" y="1021938"/>
            <a:ext cx="1849019" cy="1274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17" name="TextBox 1216">
            <a:extLst>
              <a:ext uri="{FF2B5EF4-FFF2-40B4-BE49-F238E27FC236}">
                <a16:creationId xmlns:a16="http://schemas.microsoft.com/office/drawing/2014/main" id="{779AF304-8503-BFB8-876D-E9E902E86B17}"/>
              </a:ext>
            </a:extLst>
          </p:cNvPr>
          <p:cNvSpPr txBox="1"/>
          <p:nvPr/>
        </p:nvSpPr>
        <p:spPr>
          <a:xfrm>
            <a:off x="8028978" y="582839"/>
            <a:ext cx="1761122" cy="3402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rgbClr val="439F89"/>
              </a:buClr>
            </a:pPr>
            <a:r>
              <a:rPr lang="en-US" sz="1600" dirty="0">
                <a:solidFill>
                  <a:srgbClr val="058B73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DS 500</a:t>
            </a:r>
          </a:p>
          <a:p>
            <a:pPr marL="0" indent="0">
              <a:buNone/>
            </a:pPr>
            <a:endParaRPr lang="en-US" sz="200" b="1" dirty="0"/>
          </a:p>
        </p:txBody>
      </p:sp>
      <p:sp>
        <p:nvSpPr>
          <p:cNvPr id="1224" name="TextBox 1223">
            <a:extLst>
              <a:ext uri="{FF2B5EF4-FFF2-40B4-BE49-F238E27FC236}">
                <a16:creationId xmlns:a16="http://schemas.microsoft.com/office/drawing/2014/main" id="{D158B75D-6681-A3D2-1781-B81310DD3D9F}"/>
              </a:ext>
            </a:extLst>
          </p:cNvPr>
          <p:cNvSpPr txBox="1"/>
          <p:nvPr/>
        </p:nvSpPr>
        <p:spPr>
          <a:xfrm>
            <a:off x="8156141" y="774711"/>
            <a:ext cx="15553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Data recorder</a:t>
            </a:r>
          </a:p>
        </p:txBody>
      </p:sp>
      <p:cxnSp>
        <p:nvCxnSpPr>
          <p:cNvPr id="1226" name="Straight Connector 1225">
            <a:extLst>
              <a:ext uri="{FF2B5EF4-FFF2-40B4-BE49-F238E27FC236}">
                <a16:creationId xmlns:a16="http://schemas.microsoft.com/office/drawing/2014/main" id="{8E3553E1-1940-C8E4-AF20-A60D1AE2140A}"/>
              </a:ext>
            </a:extLst>
          </p:cNvPr>
          <p:cNvCxnSpPr>
            <a:cxnSpLocks/>
          </p:cNvCxnSpPr>
          <p:nvPr/>
        </p:nvCxnSpPr>
        <p:spPr>
          <a:xfrm flipH="1">
            <a:off x="7049818" y="3715337"/>
            <a:ext cx="1087503" cy="0"/>
          </a:xfrm>
          <a:prstGeom prst="line">
            <a:avLst/>
          </a:prstGeom>
          <a:ln>
            <a:solidFill>
              <a:srgbClr val="058B7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7" name="Straight Connector 1226">
            <a:extLst>
              <a:ext uri="{FF2B5EF4-FFF2-40B4-BE49-F238E27FC236}">
                <a16:creationId xmlns:a16="http://schemas.microsoft.com/office/drawing/2014/main" id="{69675D3B-7D06-F57D-2E8B-8BBB5DB18108}"/>
              </a:ext>
            </a:extLst>
          </p:cNvPr>
          <p:cNvCxnSpPr>
            <a:cxnSpLocks/>
            <a:stCxn id="1133" idx="0"/>
          </p:cNvCxnSpPr>
          <p:nvPr/>
        </p:nvCxnSpPr>
        <p:spPr>
          <a:xfrm>
            <a:off x="7042150" y="1460101"/>
            <a:ext cx="788973" cy="0"/>
          </a:xfrm>
          <a:prstGeom prst="line">
            <a:avLst/>
          </a:prstGeom>
          <a:ln>
            <a:solidFill>
              <a:srgbClr val="058B73"/>
            </a:solidFill>
            <a:prstDash val="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8" name="Straight Connector 1227">
            <a:extLst>
              <a:ext uri="{FF2B5EF4-FFF2-40B4-BE49-F238E27FC236}">
                <a16:creationId xmlns:a16="http://schemas.microsoft.com/office/drawing/2014/main" id="{1E698042-E05B-1E9B-6974-A8B9757B15E2}"/>
              </a:ext>
            </a:extLst>
          </p:cNvPr>
          <p:cNvCxnSpPr>
            <a:cxnSpLocks/>
          </p:cNvCxnSpPr>
          <p:nvPr/>
        </p:nvCxnSpPr>
        <p:spPr>
          <a:xfrm flipH="1">
            <a:off x="9072694" y="2484010"/>
            <a:ext cx="1386159" cy="0"/>
          </a:xfrm>
          <a:prstGeom prst="line">
            <a:avLst/>
          </a:prstGeom>
          <a:ln>
            <a:solidFill>
              <a:srgbClr val="058B73"/>
            </a:solidFill>
            <a:prstDash val="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9" name="Straight Connector 1228">
            <a:extLst>
              <a:ext uri="{FF2B5EF4-FFF2-40B4-BE49-F238E27FC236}">
                <a16:creationId xmlns:a16="http://schemas.microsoft.com/office/drawing/2014/main" id="{4AF3D474-DCFA-AA16-9356-B7832CD3347F}"/>
              </a:ext>
            </a:extLst>
          </p:cNvPr>
          <p:cNvCxnSpPr>
            <a:cxnSpLocks/>
          </p:cNvCxnSpPr>
          <p:nvPr/>
        </p:nvCxnSpPr>
        <p:spPr>
          <a:xfrm flipV="1">
            <a:off x="8124738" y="2277611"/>
            <a:ext cx="0" cy="1438712"/>
          </a:xfrm>
          <a:prstGeom prst="line">
            <a:avLst/>
          </a:prstGeom>
          <a:ln>
            <a:solidFill>
              <a:srgbClr val="058B73"/>
            </a:solidFill>
            <a:prstDash val="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0" name="Straight Connector 1229">
            <a:extLst>
              <a:ext uri="{FF2B5EF4-FFF2-40B4-BE49-F238E27FC236}">
                <a16:creationId xmlns:a16="http://schemas.microsoft.com/office/drawing/2014/main" id="{81B7626F-CA0F-212B-ABFA-10BA53FF833D}"/>
              </a:ext>
            </a:extLst>
          </p:cNvPr>
          <p:cNvCxnSpPr>
            <a:cxnSpLocks/>
          </p:cNvCxnSpPr>
          <p:nvPr/>
        </p:nvCxnSpPr>
        <p:spPr>
          <a:xfrm flipV="1">
            <a:off x="10466073" y="2474752"/>
            <a:ext cx="0" cy="553230"/>
          </a:xfrm>
          <a:prstGeom prst="line">
            <a:avLst/>
          </a:prstGeom>
          <a:ln>
            <a:solidFill>
              <a:srgbClr val="058B7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1" name="Straight Connector 1230">
            <a:extLst>
              <a:ext uri="{FF2B5EF4-FFF2-40B4-BE49-F238E27FC236}">
                <a16:creationId xmlns:a16="http://schemas.microsoft.com/office/drawing/2014/main" id="{CC6B4A02-FD7C-6AC8-3FF3-C6E170A016EE}"/>
              </a:ext>
            </a:extLst>
          </p:cNvPr>
          <p:cNvCxnSpPr>
            <a:cxnSpLocks/>
          </p:cNvCxnSpPr>
          <p:nvPr/>
        </p:nvCxnSpPr>
        <p:spPr>
          <a:xfrm>
            <a:off x="9113509" y="2256638"/>
            <a:ext cx="0" cy="242393"/>
          </a:xfrm>
          <a:prstGeom prst="line">
            <a:avLst/>
          </a:prstGeom>
          <a:ln>
            <a:solidFill>
              <a:srgbClr val="058B7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3" name="Straight Connector 1232">
            <a:extLst>
              <a:ext uri="{FF2B5EF4-FFF2-40B4-BE49-F238E27FC236}">
                <a16:creationId xmlns:a16="http://schemas.microsoft.com/office/drawing/2014/main" id="{02B7BD04-2234-C593-A4FC-62DBC48064E2}"/>
              </a:ext>
            </a:extLst>
          </p:cNvPr>
          <p:cNvCxnSpPr>
            <a:cxnSpLocks/>
          </p:cNvCxnSpPr>
          <p:nvPr/>
        </p:nvCxnSpPr>
        <p:spPr>
          <a:xfrm>
            <a:off x="9891346" y="3529590"/>
            <a:ext cx="154324" cy="0"/>
          </a:xfrm>
          <a:prstGeom prst="line">
            <a:avLst/>
          </a:prstGeom>
          <a:ln>
            <a:solidFill>
              <a:srgbClr val="00998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8" name="Straight Connector 1247">
            <a:extLst>
              <a:ext uri="{FF2B5EF4-FFF2-40B4-BE49-F238E27FC236}">
                <a16:creationId xmlns:a16="http://schemas.microsoft.com/office/drawing/2014/main" id="{E411BA90-B328-3FB8-44B3-6FE6257C5B20}"/>
              </a:ext>
            </a:extLst>
          </p:cNvPr>
          <p:cNvCxnSpPr>
            <a:cxnSpLocks/>
          </p:cNvCxnSpPr>
          <p:nvPr/>
        </p:nvCxnSpPr>
        <p:spPr>
          <a:xfrm flipV="1">
            <a:off x="9892868" y="3519182"/>
            <a:ext cx="0" cy="665370"/>
          </a:xfrm>
          <a:prstGeom prst="line">
            <a:avLst/>
          </a:prstGeom>
          <a:ln>
            <a:solidFill>
              <a:srgbClr val="00998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58" name="Picture 1257">
            <a:extLst>
              <a:ext uri="{FF2B5EF4-FFF2-40B4-BE49-F238E27FC236}">
                <a16:creationId xmlns:a16="http://schemas.microsoft.com/office/drawing/2014/main" id="{91EB9235-A2D7-2C83-9B25-F58245D03CE6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097" y="1203821"/>
            <a:ext cx="798169" cy="898209"/>
          </a:xfrm>
          <a:prstGeom prst="rect">
            <a:avLst/>
          </a:prstGeom>
        </p:spPr>
      </p:pic>
      <p:cxnSp>
        <p:nvCxnSpPr>
          <p:cNvPr id="1225" name="Straight Connector 1224">
            <a:extLst>
              <a:ext uri="{FF2B5EF4-FFF2-40B4-BE49-F238E27FC236}">
                <a16:creationId xmlns:a16="http://schemas.microsoft.com/office/drawing/2014/main" id="{5B0E5A28-6B0C-0B4A-F937-EA1C01AB8380}"/>
              </a:ext>
            </a:extLst>
          </p:cNvPr>
          <p:cNvCxnSpPr>
            <a:cxnSpLocks/>
          </p:cNvCxnSpPr>
          <p:nvPr/>
        </p:nvCxnSpPr>
        <p:spPr>
          <a:xfrm flipH="1">
            <a:off x="9636571" y="1511546"/>
            <a:ext cx="1281701" cy="0"/>
          </a:xfrm>
          <a:prstGeom prst="line">
            <a:avLst/>
          </a:prstGeom>
          <a:ln>
            <a:solidFill>
              <a:srgbClr val="058B7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feld 23">
            <a:extLst>
              <a:ext uri="{FF2B5EF4-FFF2-40B4-BE49-F238E27FC236}">
                <a16:creationId xmlns:a16="http://schemas.microsoft.com/office/drawing/2014/main" id="{E2E9D326-F47C-055F-4BBB-E453C240837E}"/>
              </a:ext>
            </a:extLst>
          </p:cNvPr>
          <p:cNvSpPr txBox="1"/>
          <p:nvPr/>
        </p:nvSpPr>
        <p:spPr>
          <a:xfrm>
            <a:off x="6214532" y="3955491"/>
            <a:ext cx="880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 eaLnBrk="1" hangingPunct="1">
              <a:spcBef>
                <a:spcPct val="50000"/>
              </a:spcBef>
              <a:buSzTx/>
              <a:buNone/>
            </a:pPr>
            <a:r>
              <a:rPr lang="de-DE" altLang="de-DE" sz="1200" dirty="0">
                <a:solidFill>
                  <a:schemeClr val="bg1">
                    <a:lumMod val="8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rPr>
              <a:t>FA 510</a:t>
            </a:r>
            <a:endParaRPr lang="de-DE" altLang="de-DE" sz="1200" b="0" dirty="0">
              <a:solidFill>
                <a:schemeClr val="bg1">
                  <a:lumMod val="85000"/>
                </a:schemeClr>
              </a:solidFill>
              <a:latin typeface="Lao UI" panose="020B0502040204020203" pitchFamily="34" charset="0"/>
              <a:cs typeface="Lao UI" panose="020B0502040204020203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EB3F249-BBC5-E94F-B490-42ED1A097089}"/>
              </a:ext>
            </a:extLst>
          </p:cNvPr>
          <p:cNvSpPr txBox="1"/>
          <p:nvPr/>
        </p:nvSpPr>
        <p:spPr>
          <a:xfrm>
            <a:off x="8464435" y="4683122"/>
            <a:ext cx="16317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Activated carbon filter</a:t>
            </a:r>
          </a:p>
        </p:txBody>
      </p:sp>
      <p:sp>
        <p:nvSpPr>
          <p:cNvPr id="1099" name="TextBox 1098">
            <a:extLst>
              <a:ext uri="{FF2B5EF4-FFF2-40B4-BE49-F238E27FC236}">
                <a16:creationId xmlns:a16="http://schemas.microsoft.com/office/drawing/2014/main" id="{85E28B5C-73F0-AD7C-2EB3-1EE1DADEF71B}"/>
              </a:ext>
            </a:extLst>
          </p:cNvPr>
          <p:cNvSpPr txBox="1"/>
          <p:nvPr/>
        </p:nvSpPr>
        <p:spPr>
          <a:xfrm>
            <a:off x="6216082" y="5875982"/>
            <a:ext cx="114095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Dry vessel</a:t>
            </a:r>
          </a:p>
        </p:txBody>
      </p:sp>
      <p:sp>
        <p:nvSpPr>
          <p:cNvPr id="1103" name="TextBox 8">
            <a:extLst>
              <a:ext uri="{FF2B5EF4-FFF2-40B4-BE49-F238E27FC236}">
                <a16:creationId xmlns:a16="http://schemas.microsoft.com/office/drawing/2014/main" id="{FB4C1C4C-6E83-1DEC-D7A3-F11FA027911C}"/>
              </a:ext>
            </a:extLst>
          </p:cNvPr>
          <p:cNvSpPr txBox="1"/>
          <p:nvPr/>
        </p:nvSpPr>
        <p:spPr>
          <a:xfrm>
            <a:off x="431067" y="72366"/>
            <a:ext cx="7923569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all" spc="0" normalizeH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More insights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all" spc="0" normalizeH="0" dirty="0">
                <a:ln>
                  <a:noFill/>
                </a:ln>
                <a:solidFill>
                  <a:srgbClr val="00998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Quality measurement</a:t>
            </a:r>
            <a:endParaRPr kumimoji="0" lang="en-GB" sz="4000" b="1" i="0" u="none" strike="noStrike" kern="1200" cap="all" spc="0" normalizeH="0" noProof="0" dirty="0">
              <a:ln>
                <a:noFill/>
              </a:ln>
              <a:solidFill>
                <a:srgbClr val="00998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47" name="Afbeelding 46">
            <a:extLst>
              <a:ext uri="{FF2B5EF4-FFF2-40B4-BE49-F238E27FC236}">
                <a16:creationId xmlns:a16="http://schemas.microsoft.com/office/drawing/2014/main" id="{CFB9ED5C-4006-4AAC-5B37-11943117592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sp>
        <p:nvSpPr>
          <p:cNvPr id="9" name="Foliennummernplatzhalter 2047">
            <a:extLst>
              <a:ext uri="{FF2B5EF4-FFF2-40B4-BE49-F238E27FC236}">
                <a16:creationId xmlns:a16="http://schemas.microsoft.com/office/drawing/2014/main" id="{55A95F66-FFD2-C4F9-507A-07D0163830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16633" y="6499971"/>
            <a:ext cx="1266891" cy="270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50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104" name="Picture 2076">
            <a:extLst>
              <a:ext uri="{FF2B5EF4-FFF2-40B4-BE49-F238E27FC236}">
                <a16:creationId xmlns:a16="http://schemas.microsoft.com/office/drawing/2014/main" id="{5BC0EA06-F3C7-54A1-92C5-C5A1BC3FD86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22726" y="5011761"/>
            <a:ext cx="653227" cy="651661"/>
          </a:xfrm>
          <a:prstGeom prst="rect">
            <a:avLst/>
          </a:prstGeom>
        </p:spPr>
      </p:pic>
      <p:pic>
        <p:nvPicPr>
          <p:cNvPr id="1140" name="Picture 57">
            <a:extLst>
              <a:ext uri="{FF2B5EF4-FFF2-40B4-BE49-F238E27FC236}">
                <a16:creationId xmlns:a16="http://schemas.microsoft.com/office/drawing/2014/main" id="{D0A5914A-1523-1E52-DB17-A0C710379FC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91429" y="4915121"/>
            <a:ext cx="1160585" cy="1154294"/>
          </a:xfrm>
          <a:prstGeom prst="rect">
            <a:avLst/>
          </a:prstGeom>
        </p:spPr>
      </p:pic>
      <p:sp>
        <p:nvSpPr>
          <p:cNvPr id="1143" name="TextBox 2049">
            <a:extLst>
              <a:ext uri="{FF2B5EF4-FFF2-40B4-BE49-F238E27FC236}">
                <a16:creationId xmlns:a16="http://schemas.microsoft.com/office/drawing/2014/main" id="{69C7D547-C169-11C5-ACE9-2EDF28C0F581}"/>
              </a:ext>
            </a:extLst>
          </p:cNvPr>
          <p:cNvSpPr txBox="1"/>
          <p:nvPr/>
        </p:nvSpPr>
        <p:spPr>
          <a:xfrm>
            <a:off x="10466073" y="6033733"/>
            <a:ext cx="6495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rgbClr val="009984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PC400</a:t>
            </a:r>
            <a:endParaRPr lang="en-BE" sz="1200" dirty="0">
              <a:solidFill>
                <a:srgbClr val="009984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152" name="TextBox 1074">
            <a:extLst>
              <a:ext uri="{FF2B5EF4-FFF2-40B4-BE49-F238E27FC236}">
                <a16:creationId xmlns:a16="http://schemas.microsoft.com/office/drawing/2014/main" id="{FAF492BE-8BF1-A934-C1D5-E6CCED779AC4}"/>
              </a:ext>
            </a:extLst>
          </p:cNvPr>
          <p:cNvSpPr txBox="1"/>
          <p:nvPr/>
        </p:nvSpPr>
        <p:spPr>
          <a:xfrm>
            <a:off x="6840298" y="1653035"/>
            <a:ext cx="109905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rgbClr val="439F89"/>
              </a:buClr>
            </a:pPr>
            <a:r>
              <a:rPr lang="en-US" sz="1200" dirty="0">
                <a:solidFill>
                  <a:srgbClr val="058B73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FA510</a:t>
            </a:r>
            <a:endParaRPr lang="en-US" sz="1600" dirty="0">
              <a:solidFill>
                <a:srgbClr val="058B73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indent="0">
              <a:buNone/>
            </a:pPr>
            <a:endParaRPr lang="en-US" sz="200" b="1" dirty="0"/>
          </a:p>
        </p:txBody>
      </p:sp>
      <p:sp>
        <p:nvSpPr>
          <p:cNvPr id="1154" name="TextBox 1074">
            <a:extLst>
              <a:ext uri="{FF2B5EF4-FFF2-40B4-BE49-F238E27FC236}">
                <a16:creationId xmlns:a16="http://schemas.microsoft.com/office/drawing/2014/main" id="{34C6D458-34E5-5A2E-8C24-D5DB66166D9A}"/>
              </a:ext>
            </a:extLst>
          </p:cNvPr>
          <p:cNvSpPr txBox="1"/>
          <p:nvPr/>
        </p:nvSpPr>
        <p:spPr>
          <a:xfrm>
            <a:off x="11174530" y="1344129"/>
            <a:ext cx="109905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rgbClr val="439F89"/>
              </a:buClr>
            </a:pPr>
            <a:r>
              <a:rPr lang="en-US" sz="1200" dirty="0">
                <a:solidFill>
                  <a:srgbClr val="058B73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IAC 500</a:t>
            </a:r>
            <a:endParaRPr lang="en-US" sz="1600" dirty="0">
              <a:solidFill>
                <a:srgbClr val="058B73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indent="0">
              <a:buNone/>
            </a:pPr>
            <a:endParaRPr lang="en-US" sz="200" b="1" dirty="0"/>
          </a:p>
        </p:txBody>
      </p:sp>
      <p:sp>
        <p:nvSpPr>
          <p:cNvPr id="1157" name="TextBox 1074">
            <a:extLst>
              <a:ext uri="{FF2B5EF4-FFF2-40B4-BE49-F238E27FC236}">
                <a16:creationId xmlns:a16="http://schemas.microsoft.com/office/drawing/2014/main" id="{401E5F5B-D50E-C92E-FC37-D0E7343929E1}"/>
              </a:ext>
            </a:extLst>
          </p:cNvPr>
          <p:cNvSpPr txBox="1"/>
          <p:nvPr/>
        </p:nvSpPr>
        <p:spPr>
          <a:xfrm>
            <a:off x="10190377" y="3747868"/>
            <a:ext cx="109905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rgbClr val="439F89"/>
              </a:buClr>
            </a:pPr>
            <a:r>
              <a:rPr lang="en-US" sz="1200" dirty="0">
                <a:solidFill>
                  <a:srgbClr val="058B73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OC500</a:t>
            </a:r>
            <a:endParaRPr lang="en-US" sz="1600" dirty="0">
              <a:solidFill>
                <a:srgbClr val="058B73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indent="0">
              <a:buNone/>
            </a:pPr>
            <a:endParaRPr lang="en-US" sz="200" b="1" dirty="0"/>
          </a:p>
        </p:txBody>
      </p:sp>
      <p:sp>
        <p:nvSpPr>
          <p:cNvPr id="1159" name="TextBox 1101">
            <a:extLst>
              <a:ext uri="{FF2B5EF4-FFF2-40B4-BE49-F238E27FC236}">
                <a16:creationId xmlns:a16="http://schemas.microsoft.com/office/drawing/2014/main" id="{687B12B1-05AF-B9E5-E3FD-DE46E5FC41C7}"/>
              </a:ext>
            </a:extLst>
          </p:cNvPr>
          <p:cNvSpPr txBox="1"/>
          <p:nvPr/>
        </p:nvSpPr>
        <p:spPr>
          <a:xfrm>
            <a:off x="11366024" y="5674458"/>
            <a:ext cx="136091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Particles </a:t>
            </a:r>
            <a:endParaRPr lang="nl-BE" sz="1400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cxnSp>
        <p:nvCxnSpPr>
          <p:cNvPr id="1160" name="Straight Connector 1227">
            <a:extLst>
              <a:ext uri="{FF2B5EF4-FFF2-40B4-BE49-F238E27FC236}">
                <a16:creationId xmlns:a16="http://schemas.microsoft.com/office/drawing/2014/main" id="{A7CDA8AA-8E3F-6459-97B0-AFE4CB6A9B05}"/>
              </a:ext>
            </a:extLst>
          </p:cNvPr>
          <p:cNvCxnSpPr>
            <a:cxnSpLocks/>
          </p:cNvCxnSpPr>
          <p:nvPr/>
        </p:nvCxnSpPr>
        <p:spPr>
          <a:xfrm>
            <a:off x="10466073" y="4178489"/>
            <a:ext cx="838832" cy="9279"/>
          </a:xfrm>
          <a:prstGeom prst="line">
            <a:avLst/>
          </a:prstGeom>
          <a:ln>
            <a:solidFill>
              <a:srgbClr val="058B73"/>
            </a:solidFill>
            <a:prstDash val="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0" name="Straight Connector 1232">
            <a:extLst>
              <a:ext uri="{FF2B5EF4-FFF2-40B4-BE49-F238E27FC236}">
                <a16:creationId xmlns:a16="http://schemas.microsoft.com/office/drawing/2014/main" id="{33F65192-2302-490D-00D3-24AA278F2109}"/>
              </a:ext>
            </a:extLst>
          </p:cNvPr>
          <p:cNvCxnSpPr>
            <a:cxnSpLocks/>
          </p:cNvCxnSpPr>
          <p:nvPr/>
        </p:nvCxnSpPr>
        <p:spPr>
          <a:xfrm>
            <a:off x="10846635" y="4188594"/>
            <a:ext cx="0" cy="712741"/>
          </a:xfrm>
          <a:prstGeom prst="line">
            <a:avLst/>
          </a:prstGeom>
          <a:ln>
            <a:solidFill>
              <a:srgbClr val="00998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4" name="Straight Connector 1228">
            <a:extLst>
              <a:ext uri="{FF2B5EF4-FFF2-40B4-BE49-F238E27FC236}">
                <a16:creationId xmlns:a16="http://schemas.microsoft.com/office/drawing/2014/main" id="{15E75C36-ED56-C151-4977-C053827D94F8}"/>
              </a:ext>
            </a:extLst>
          </p:cNvPr>
          <p:cNvCxnSpPr>
            <a:cxnSpLocks/>
          </p:cNvCxnSpPr>
          <p:nvPr/>
        </p:nvCxnSpPr>
        <p:spPr>
          <a:xfrm flipV="1">
            <a:off x="8388651" y="2244244"/>
            <a:ext cx="0" cy="3789489"/>
          </a:xfrm>
          <a:prstGeom prst="line">
            <a:avLst/>
          </a:prstGeom>
          <a:ln>
            <a:solidFill>
              <a:srgbClr val="058B73"/>
            </a:solidFill>
            <a:prstDash val="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4" name="Straight Connector 1224">
            <a:extLst>
              <a:ext uri="{FF2B5EF4-FFF2-40B4-BE49-F238E27FC236}">
                <a16:creationId xmlns:a16="http://schemas.microsoft.com/office/drawing/2014/main" id="{722F514D-C705-4F50-DCB8-62A52017B19D}"/>
              </a:ext>
            </a:extLst>
          </p:cNvPr>
          <p:cNvCxnSpPr>
            <a:cxnSpLocks/>
          </p:cNvCxnSpPr>
          <p:nvPr/>
        </p:nvCxnSpPr>
        <p:spPr>
          <a:xfrm flipH="1">
            <a:off x="8381106" y="6033733"/>
            <a:ext cx="2084967" cy="0"/>
          </a:xfrm>
          <a:prstGeom prst="line">
            <a:avLst/>
          </a:prstGeom>
          <a:ln>
            <a:solidFill>
              <a:srgbClr val="058B7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6566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0" grpId="0"/>
      <p:bldP spid="1143" grpId="0"/>
      <p:bldP spid="1157" grpId="0"/>
      <p:bldP spid="1159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4">
            <a:extLst>
              <a:ext uri="{FF2B5EF4-FFF2-40B4-BE49-F238E27FC236}">
                <a16:creationId xmlns:a16="http://schemas.microsoft.com/office/drawing/2014/main" id="{27C766C4-23EF-8E49-7454-1C700FB448A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000"/>
          <a:stretch/>
        </p:blipFill>
        <p:spPr>
          <a:xfrm>
            <a:off x="4801517" y="1313684"/>
            <a:ext cx="2362794" cy="2085925"/>
          </a:xfrm>
          <a:prstGeom prst="rect">
            <a:avLst/>
          </a:prstGeom>
        </p:spPr>
      </p:pic>
      <p:pic>
        <p:nvPicPr>
          <p:cNvPr id="10" name="Picture 2" descr="Intelligent chart recorder DS 500 for compressed air and gases">
            <a:extLst>
              <a:ext uri="{FF2B5EF4-FFF2-40B4-BE49-F238E27FC236}">
                <a16:creationId xmlns:a16="http://schemas.microsoft.com/office/drawing/2014/main" id="{57DDEA14-CC9D-ACD1-DC67-6829E97F2A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46466" y="4114435"/>
            <a:ext cx="2732225" cy="1929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Gruppieren 14" hidden="1"/>
          <p:cNvGrpSpPr/>
          <p:nvPr/>
        </p:nvGrpSpPr>
        <p:grpSpPr>
          <a:xfrm>
            <a:off x="6667819" y="2597885"/>
            <a:ext cx="612362" cy="642824"/>
            <a:chOff x="5680575" y="4582475"/>
            <a:chExt cx="738176" cy="718751"/>
          </a:xfrm>
        </p:grpSpPr>
        <p:cxnSp>
          <p:nvCxnSpPr>
            <p:cNvPr id="24" name="Gerade Verbindung 23"/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/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/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/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8" name="Ellipse 27"/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29" name="Ellipse 28"/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30" name="Ellipse 29"/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1AA8D7CC-7A3C-BB9D-005F-D5F67E162C63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itel 1">
            <a:extLst>
              <a:ext uri="{FF2B5EF4-FFF2-40B4-BE49-F238E27FC236}">
                <a16:creationId xmlns:a16="http://schemas.microsoft.com/office/drawing/2014/main" id="{4372A434-422F-692A-5D9E-0481EF32DCEE}"/>
              </a:ext>
            </a:extLst>
          </p:cNvPr>
          <p:cNvSpPr txBox="1">
            <a:spLocks/>
          </p:cNvSpPr>
          <p:nvPr/>
        </p:nvSpPr>
        <p:spPr>
          <a:xfrm>
            <a:off x="751138" y="343544"/>
            <a:ext cx="7886700" cy="62034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800" cap="all" noProof="0" dirty="0">
                <a:solidFill>
                  <a:srgbClr val="009982"/>
                </a:solidFill>
                <a:latin typeface="+mj-lt"/>
                <a:ea typeface="+mn-ea"/>
              </a:rPr>
              <a:t>71 types / +5000 variants / 310 options</a:t>
            </a:r>
          </a:p>
          <a:p>
            <a:r>
              <a:rPr lang="en-GB" sz="1800" cap="all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</a:rPr>
              <a:t>Quantity and quality management</a:t>
            </a:r>
          </a:p>
          <a:p>
            <a:r>
              <a:rPr lang="en-GB" sz="2800" cap="all" noProof="0" dirty="0">
                <a:solidFill>
                  <a:srgbClr val="009982"/>
                </a:solidFill>
                <a:latin typeface="+mj-lt"/>
                <a:ea typeface="+mn-ea"/>
              </a:rPr>
              <a:t> </a:t>
            </a:r>
          </a:p>
        </p:txBody>
      </p:sp>
      <p:sp>
        <p:nvSpPr>
          <p:cNvPr id="41" name="Textfeld 12">
            <a:extLst>
              <a:ext uri="{FF2B5EF4-FFF2-40B4-BE49-F238E27FC236}">
                <a16:creationId xmlns:a16="http://schemas.microsoft.com/office/drawing/2014/main" id="{FD63F725-512C-C817-A2C2-9767A8EE790C}"/>
              </a:ext>
            </a:extLst>
          </p:cNvPr>
          <p:cNvSpPr txBox="1"/>
          <p:nvPr/>
        </p:nvSpPr>
        <p:spPr>
          <a:xfrm>
            <a:off x="4664696" y="3418050"/>
            <a:ext cx="2784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Dew-point measurement</a:t>
            </a:r>
          </a:p>
        </p:txBody>
      </p:sp>
      <p:sp>
        <p:nvSpPr>
          <p:cNvPr id="4" name="Textfeld 12">
            <a:extLst>
              <a:ext uri="{FF2B5EF4-FFF2-40B4-BE49-F238E27FC236}">
                <a16:creationId xmlns:a16="http://schemas.microsoft.com/office/drawing/2014/main" id="{3FCE65D2-534A-C937-945F-5185ACA16A05}"/>
              </a:ext>
            </a:extLst>
          </p:cNvPr>
          <p:cNvSpPr txBox="1"/>
          <p:nvPr/>
        </p:nvSpPr>
        <p:spPr>
          <a:xfrm>
            <a:off x="1042694" y="3398934"/>
            <a:ext cx="2784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Flow measurement </a:t>
            </a:r>
          </a:p>
        </p:txBody>
      </p:sp>
      <p:sp>
        <p:nvSpPr>
          <p:cNvPr id="20" name="Textfeld 12">
            <a:extLst>
              <a:ext uri="{FF2B5EF4-FFF2-40B4-BE49-F238E27FC236}">
                <a16:creationId xmlns:a16="http://schemas.microsoft.com/office/drawing/2014/main" id="{E0F361A0-28C6-D5A5-2C8F-95546C92FA15}"/>
              </a:ext>
            </a:extLst>
          </p:cNvPr>
          <p:cNvSpPr txBox="1"/>
          <p:nvPr/>
        </p:nvSpPr>
        <p:spPr>
          <a:xfrm>
            <a:off x="8491813" y="3398934"/>
            <a:ext cx="336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Oil and particles measurement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8C7F67B-9BC6-1891-7397-ED882692FE12}"/>
              </a:ext>
            </a:extLst>
          </p:cNvPr>
          <p:cNvSpPr/>
          <p:nvPr/>
        </p:nvSpPr>
        <p:spPr>
          <a:xfrm>
            <a:off x="8637838" y="1211693"/>
            <a:ext cx="2943836" cy="21903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37" name="Textfeld 23">
            <a:extLst>
              <a:ext uri="{FF2B5EF4-FFF2-40B4-BE49-F238E27FC236}">
                <a16:creationId xmlns:a16="http://schemas.microsoft.com/office/drawing/2014/main" id="{E30CC49A-4DD0-7C8D-06EB-0F2394F789DB}"/>
              </a:ext>
            </a:extLst>
          </p:cNvPr>
          <p:cNvSpPr txBox="1"/>
          <p:nvPr/>
        </p:nvSpPr>
        <p:spPr>
          <a:xfrm>
            <a:off x="1203276" y="3113963"/>
            <a:ext cx="880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 eaLnBrk="1" hangingPunct="1">
              <a:spcBef>
                <a:spcPct val="50000"/>
              </a:spcBef>
              <a:buSzTx/>
              <a:buNone/>
            </a:pPr>
            <a:r>
              <a:rPr lang="en-GB" sz="1200" b="0" noProof="0" dirty="0">
                <a:solidFill>
                  <a:schemeClr val="bg1">
                    <a:lumMod val="8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rPr>
              <a:t>VA 520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4714FAD-517A-C0FC-AB97-37CD58A516B3}"/>
              </a:ext>
            </a:extLst>
          </p:cNvPr>
          <p:cNvSpPr/>
          <p:nvPr/>
        </p:nvSpPr>
        <p:spPr>
          <a:xfrm>
            <a:off x="516535" y="1200975"/>
            <a:ext cx="2943836" cy="21903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pic>
        <p:nvPicPr>
          <p:cNvPr id="40" name="Drop_Neg.pdf" descr="Drop_Neg.pdf">
            <a:extLst>
              <a:ext uri="{FF2B5EF4-FFF2-40B4-BE49-F238E27FC236}">
                <a16:creationId xmlns:a16="http://schemas.microsoft.com/office/drawing/2014/main" id="{E77AB390-75D3-15BD-705F-ECA379466F0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0443" y="2992221"/>
            <a:ext cx="369332" cy="369332"/>
          </a:xfrm>
          <a:prstGeom prst="rect">
            <a:avLst/>
          </a:prstGeom>
          <a:ln w="12700">
            <a:miter lim="400000"/>
          </a:ln>
        </p:spPr>
      </p:pic>
      <p:pic>
        <p:nvPicPr>
          <p:cNvPr id="42" name="Drop.pdf" descr="Drop.pdf">
            <a:extLst>
              <a:ext uri="{FF2B5EF4-FFF2-40B4-BE49-F238E27FC236}">
                <a16:creationId xmlns:a16="http://schemas.microsoft.com/office/drawing/2014/main" id="{81A763C0-D62D-34D3-5867-375FAB5D349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6539" y="2992221"/>
            <a:ext cx="369332" cy="369332"/>
          </a:xfrm>
          <a:prstGeom prst="rect">
            <a:avLst/>
          </a:prstGeom>
          <a:ln w="12700">
            <a:miter lim="400000"/>
          </a:ln>
        </p:spPr>
      </p:pic>
      <p:pic>
        <p:nvPicPr>
          <p:cNvPr id="43" name="Flow.pdf" descr="Flow.pdf">
            <a:extLst>
              <a:ext uri="{FF2B5EF4-FFF2-40B4-BE49-F238E27FC236}">
                <a16:creationId xmlns:a16="http://schemas.microsoft.com/office/drawing/2014/main" id="{F44DF09F-4C7E-37F1-94DD-950DCF754E6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7711" y="1263780"/>
            <a:ext cx="457707" cy="457707"/>
          </a:xfrm>
          <a:prstGeom prst="rect">
            <a:avLst/>
          </a:prstGeom>
          <a:ln w="12700">
            <a:miter lim="400000"/>
          </a:ln>
        </p:spPr>
      </p:pic>
      <p:pic>
        <p:nvPicPr>
          <p:cNvPr id="44" name="Bidirectional.jpg" descr="Bidirectional.jpg">
            <a:extLst>
              <a:ext uri="{FF2B5EF4-FFF2-40B4-BE49-F238E27FC236}">
                <a16:creationId xmlns:a16="http://schemas.microsoft.com/office/drawing/2014/main" id="{97E0D7D0-976B-1DBF-58FF-E98DCFF4FC3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2634" y="3010911"/>
            <a:ext cx="369333" cy="369333"/>
          </a:xfrm>
          <a:prstGeom prst="rect">
            <a:avLst/>
          </a:prstGeom>
          <a:ln w="12700">
            <a:miter lim="400000"/>
          </a:ln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8D31617C-C1D0-C4BB-7457-966C473B043D}"/>
              </a:ext>
            </a:extLst>
          </p:cNvPr>
          <p:cNvSpPr/>
          <p:nvPr/>
        </p:nvSpPr>
        <p:spPr>
          <a:xfrm>
            <a:off x="4303529" y="1238682"/>
            <a:ext cx="3306568" cy="2190318"/>
          </a:xfrm>
          <a:prstGeom prst="rect">
            <a:avLst/>
          </a:prstGeom>
          <a:noFill/>
          <a:ln>
            <a:solidFill>
              <a:srgbClr val="439F8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48" name="Textfeld 12">
            <a:extLst>
              <a:ext uri="{FF2B5EF4-FFF2-40B4-BE49-F238E27FC236}">
                <a16:creationId xmlns:a16="http://schemas.microsoft.com/office/drawing/2014/main" id="{4A4831D6-FF80-0C1C-A2BD-E54AA5C4EA2B}"/>
              </a:ext>
            </a:extLst>
          </p:cNvPr>
          <p:cNvSpPr txBox="1"/>
          <p:nvPr/>
        </p:nvSpPr>
        <p:spPr>
          <a:xfrm>
            <a:off x="4216230" y="6111251"/>
            <a:ext cx="3759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Chart recorder / Data management 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0CD152A-470F-09BE-C0B1-5FAC1CDBC087}"/>
              </a:ext>
            </a:extLst>
          </p:cNvPr>
          <p:cNvSpPr/>
          <p:nvPr/>
        </p:nvSpPr>
        <p:spPr>
          <a:xfrm>
            <a:off x="4465944" y="3835234"/>
            <a:ext cx="2943836" cy="21903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55" name="Textfeld 12">
            <a:extLst>
              <a:ext uri="{FF2B5EF4-FFF2-40B4-BE49-F238E27FC236}">
                <a16:creationId xmlns:a16="http://schemas.microsoft.com/office/drawing/2014/main" id="{D279CF09-7E74-0C84-A2BB-4F1A1A2B67E8}"/>
              </a:ext>
            </a:extLst>
          </p:cNvPr>
          <p:cNvSpPr txBox="1"/>
          <p:nvPr/>
        </p:nvSpPr>
        <p:spPr>
          <a:xfrm>
            <a:off x="8989369" y="6096816"/>
            <a:ext cx="2784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Leakage Management </a:t>
            </a:r>
          </a:p>
        </p:txBody>
      </p:sp>
      <p:pic>
        <p:nvPicPr>
          <p:cNvPr id="56" name="Grafik 10">
            <a:extLst>
              <a:ext uri="{FF2B5EF4-FFF2-40B4-BE49-F238E27FC236}">
                <a16:creationId xmlns:a16="http://schemas.microsoft.com/office/drawing/2014/main" id="{700BEEAC-3A38-EE2A-61D4-6A7AB469340C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85868" y="3897213"/>
            <a:ext cx="1358788" cy="2178461"/>
          </a:xfrm>
          <a:prstGeom prst="rect">
            <a:avLst/>
          </a:prstGeom>
        </p:spPr>
      </p:pic>
      <p:pic>
        <p:nvPicPr>
          <p:cNvPr id="59" name="Dew Point.pdf" descr="Dew Point.pdf">
            <a:extLst>
              <a:ext uri="{FF2B5EF4-FFF2-40B4-BE49-F238E27FC236}">
                <a16:creationId xmlns:a16="http://schemas.microsoft.com/office/drawing/2014/main" id="{98D1ABAD-BDD9-9FE9-E367-BAA5AD3B898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6117" y="1273864"/>
            <a:ext cx="512929" cy="512929"/>
          </a:xfrm>
          <a:prstGeom prst="rect">
            <a:avLst/>
          </a:prstGeom>
          <a:ln w="12700">
            <a:miter lim="400000"/>
          </a:ln>
        </p:spPr>
      </p:pic>
      <p:sp>
        <p:nvSpPr>
          <p:cNvPr id="60" name="Textfeld 23">
            <a:extLst>
              <a:ext uri="{FF2B5EF4-FFF2-40B4-BE49-F238E27FC236}">
                <a16:creationId xmlns:a16="http://schemas.microsoft.com/office/drawing/2014/main" id="{3CB13EF2-213D-9BE3-91F5-120FEFD6D146}"/>
              </a:ext>
            </a:extLst>
          </p:cNvPr>
          <p:cNvSpPr txBox="1"/>
          <p:nvPr/>
        </p:nvSpPr>
        <p:spPr>
          <a:xfrm>
            <a:off x="4351483" y="2853721"/>
            <a:ext cx="880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 eaLnBrk="1" hangingPunct="1">
              <a:spcBef>
                <a:spcPct val="50000"/>
              </a:spcBef>
              <a:buSzTx/>
              <a:buNone/>
            </a:pPr>
            <a:r>
              <a:rPr lang="en-GB" sz="1200" noProof="0" dirty="0">
                <a:solidFill>
                  <a:schemeClr val="bg1">
                    <a:lumMod val="8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rPr>
              <a:t>DS 400</a:t>
            </a:r>
            <a:endParaRPr lang="en-GB" sz="1200" b="0" noProof="0" dirty="0">
              <a:solidFill>
                <a:schemeClr val="bg1">
                  <a:lumMod val="85000"/>
                </a:schemeClr>
              </a:solidFill>
              <a:latin typeface="Lao UI" panose="020B0502040204020203" pitchFamily="34" charset="0"/>
              <a:cs typeface="Lao UI" panose="020B0502040204020203" pitchFamily="34" charset="0"/>
            </a:endParaRPr>
          </a:p>
        </p:txBody>
      </p:sp>
      <p:sp>
        <p:nvSpPr>
          <p:cNvPr id="62" name="Textfeld 23">
            <a:extLst>
              <a:ext uri="{FF2B5EF4-FFF2-40B4-BE49-F238E27FC236}">
                <a16:creationId xmlns:a16="http://schemas.microsoft.com/office/drawing/2014/main" id="{448048A9-08B0-144D-8064-27BCC4E8DD23}"/>
              </a:ext>
            </a:extLst>
          </p:cNvPr>
          <p:cNvSpPr txBox="1"/>
          <p:nvPr/>
        </p:nvSpPr>
        <p:spPr>
          <a:xfrm>
            <a:off x="8678318" y="3177929"/>
            <a:ext cx="12240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 eaLnBrk="1" hangingPunct="1">
              <a:spcBef>
                <a:spcPct val="50000"/>
              </a:spcBef>
              <a:buSzTx/>
              <a:buNone/>
            </a:pPr>
            <a:r>
              <a:rPr lang="en-GB" sz="1200" b="0" noProof="0" dirty="0">
                <a:solidFill>
                  <a:schemeClr val="bg1">
                    <a:lumMod val="8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rPr>
              <a:t>OIL-Check </a:t>
            </a:r>
            <a:r>
              <a:rPr lang="en-GB" sz="1200" noProof="0" dirty="0">
                <a:solidFill>
                  <a:schemeClr val="bg1">
                    <a:lumMod val="8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rPr>
              <a:t>5</a:t>
            </a:r>
            <a:r>
              <a:rPr lang="en-GB" sz="1200" b="0" noProof="0" dirty="0">
                <a:solidFill>
                  <a:schemeClr val="bg1">
                    <a:lumMod val="8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rPr>
              <a:t>00</a:t>
            </a:r>
          </a:p>
        </p:txBody>
      </p:sp>
      <p:sp>
        <p:nvSpPr>
          <p:cNvPr id="2049" name="Rectangle 2048">
            <a:extLst>
              <a:ext uri="{FF2B5EF4-FFF2-40B4-BE49-F238E27FC236}">
                <a16:creationId xmlns:a16="http://schemas.microsoft.com/office/drawing/2014/main" id="{DC2BA7A6-7A24-08CA-6914-96874753F8A6}"/>
              </a:ext>
            </a:extLst>
          </p:cNvPr>
          <p:cNvSpPr/>
          <p:nvPr/>
        </p:nvSpPr>
        <p:spPr>
          <a:xfrm>
            <a:off x="507081" y="1238450"/>
            <a:ext cx="3306568" cy="2190318"/>
          </a:xfrm>
          <a:prstGeom prst="rect">
            <a:avLst/>
          </a:prstGeom>
          <a:noFill/>
          <a:ln>
            <a:solidFill>
              <a:srgbClr val="439F8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2050" name="Rectangle 2049">
            <a:extLst>
              <a:ext uri="{FF2B5EF4-FFF2-40B4-BE49-F238E27FC236}">
                <a16:creationId xmlns:a16="http://schemas.microsoft.com/office/drawing/2014/main" id="{2C595D4F-36C8-7AD6-1EB7-DFF4CDE0329D}"/>
              </a:ext>
            </a:extLst>
          </p:cNvPr>
          <p:cNvSpPr/>
          <p:nvPr/>
        </p:nvSpPr>
        <p:spPr>
          <a:xfrm>
            <a:off x="8394490" y="1237389"/>
            <a:ext cx="3306568" cy="2190318"/>
          </a:xfrm>
          <a:prstGeom prst="rect">
            <a:avLst/>
          </a:prstGeom>
          <a:noFill/>
          <a:ln>
            <a:solidFill>
              <a:srgbClr val="439F8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2051" name="Rectangle 2050">
            <a:extLst>
              <a:ext uri="{FF2B5EF4-FFF2-40B4-BE49-F238E27FC236}">
                <a16:creationId xmlns:a16="http://schemas.microsoft.com/office/drawing/2014/main" id="{42C1917D-1BEB-DF7E-A4CD-A549AF6A8F4A}"/>
              </a:ext>
            </a:extLst>
          </p:cNvPr>
          <p:cNvSpPr/>
          <p:nvPr/>
        </p:nvSpPr>
        <p:spPr>
          <a:xfrm>
            <a:off x="8421937" y="3931858"/>
            <a:ext cx="3306568" cy="2190318"/>
          </a:xfrm>
          <a:prstGeom prst="rect">
            <a:avLst/>
          </a:prstGeom>
          <a:noFill/>
          <a:ln>
            <a:solidFill>
              <a:srgbClr val="439F8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2052" name="Rectangle 2051">
            <a:extLst>
              <a:ext uri="{FF2B5EF4-FFF2-40B4-BE49-F238E27FC236}">
                <a16:creationId xmlns:a16="http://schemas.microsoft.com/office/drawing/2014/main" id="{1424F0E7-07DA-D9A6-39B2-0B8F6F24083F}"/>
              </a:ext>
            </a:extLst>
          </p:cNvPr>
          <p:cNvSpPr/>
          <p:nvPr/>
        </p:nvSpPr>
        <p:spPr>
          <a:xfrm>
            <a:off x="4351483" y="3928383"/>
            <a:ext cx="3306568" cy="2190318"/>
          </a:xfrm>
          <a:prstGeom prst="rect">
            <a:avLst/>
          </a:prstGeom>
          <a:noFill/>
          <a:ln>
            <a:solidFill>
              <a:srgbClr val="439F8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2053" name="Rectangle 2052">
            <a:extLst>
              <a:ext uri="{FF2B5EF4-FFF2-40B4-BE49-F238E27FC236}">
                <a16:creationId xmlns:a16="http://schemas.microsoft.com/office/drawing/2014/main" id="{E613B98F-A376-3C19-C356-78B563D973F5}"/>
              </a:ext>
            </a:extLst>
          </p:cNvPr>
          <p:cNvSpPr/>
          <p:nvPr/>
        </p:nvSpPr>
        <p:spPr>
          <a:xfrm>
            <a:off x="521600" y="3948761"/>
            <a:ext cx="3306568" cy="2190318"/>
          </a:xfrm>
          <a:prstGeom prst="rect">
            <a:avLst/>
          </a:prstGeom>
          <a:noFill/>
          <a:ln>
            <a:solidFill>
              <a:srgbClr val="439F8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latin typeface="Arial" panose="020B0604020202020204" pitchFamily="34" charset="0"/>
            </a:endParaRPr>
          </a:p>
        </p:txBody>
      </p:sp>
      <p:sp>
        <p:nvSpPr>
          <p:cNvPr id="2062" name="Textfeld 12">
            <a:extLst>
              <a:ext uri="{FF2B5EF4-FFF2-40B4-BE49-F238E27FC236}">
                <a16:creationId xmlns:a16="http://schemas.microsoft.com/office/drawing/2014/main" id="{0724CC36-06F9-30B2-A9AD-547F4BF80191}"/>
              </a:ext>
            </a:extLst>
          </p:cNvPr>
          <p:cNvSpPr txBox="1"/>
          <p:nvPr/>
        </p:nvSpPr>
        <p:spPr>
          <a:xfrm>
            <a:off x="426444" y="6096816"/>
            <a:ext cx="3663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Lato" panose="020F0502020204030203" pitchFamily="34" charset="0"/>
                <a:cs typeface="Arial" panose="020B0604020202020204" pitchFamily="34" charset="0"/>
              </a:rPr>
              <a:t>Mobile measurement </a:t>
            </a:r>
          </a:p>
        </p:txBody>
      </p:sp>
      <p:sp>
        <p:nvSpPr>
          <p:cNvPr id="2063" name="Textfeld 23">
            <a:extLst>
              <a:ext uri="{FF2B5EF4-FFF2-40B4-BE49-F238E27FC236}">
                <a16:creationId xmlns:a16="http://schemas.microsoft.com/office/drawing/2014/main" id="{6BE9FF0A-DAB9-A670-9481-3C73663E789A}"/>
              </a:ext>
            </a:extLst>
          </p:cNvPr>
          <p:cNvSpPr txBox="1"/>
          <p:nvPr/>
        </p:nvSpPr>
        <p:spPr>
          <a:xfrm>
            <a:off x="601845" y="5798675"/>
            <a:ext cx="880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 eaLnBrk="1" hangingPunct="1">
              <a:spcBef>
                <a:spcPct val="50000"/>
              </a:spcBef>
              <a:buSzTx/>
              <a:buNone/>
            </a:pPr>
            <a:r>
              <a:rPr lang="en-GB" sz="1200" noProof="0" dirty="0">
                <a:solidFill>
                  <a:schemeClr val="bg1">
                    <a:lumMod val="8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rPr>
              <a:t>DP500</a:t>
            </a:r>
            <a:endParaRPr lang="en-GB" sz="1200" b="0" noProof="0" dirty="0">
              <a:solidFill>
                <a:schemeClr val="bg1">
                  <a:lumMod val="85000"/>
                </a:schemeClr>
              </a:solidFill>
              <a:latin typeface="Lao UI" panose="020B0502040204020203" pitchFamily="34" charset="0"/>
              <a:cs typeface="Lao UI" panose="020B0502040204020203" pitchFamily="34" charset="0"/>
            </a:endParaRPr>
          </a:p>
        </p:txBody>
      </p:sp>
      <p:sp>
        <p:nvSpPr>
          <p:cNvPr id="2064" name="Textfeld 23">
            <a:extLst>
              <a:ext uri="{FF2B5EF4-FFF2-40B4-BE49-F238E27FC236}">
                <a16:creationId xmlns:a16="http://schemas.microsoft.com/office/drawing/2014/main" id="{D2D50CE2-D9E8-6046-9693-DB0A5F1097F9}"/>
              </a:ext>
            </a:extLst>
          </p:cNvPr>
          <p:cNvSpPr txBox="1"/>
          <p:nvPr/>
        </p:nvSpPr>
        <p:spPr>
          <a:xfrm>
            <a:off x="4241443" y="5822314"/>
            <a:ext cx="880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 eaLnBrk="1" hangingPunct="1">
              <a:spcBef>
                <a:spcPct val="50000"/>
              </a:spcBef>
              <a:buSzTx/>
              <a:buNone/>
            </a:pPr>
            <a:r>
              <a:rPr lang="en-GB" sz="1200" noProof="0" dirty="0">
                <a:solidFill>
                  <a:schemeClr val="bg1">
                    <a:lumMod val="8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rPr>
              <a:t>DS</a:t>
            </a:r>
            <a:r>
              <a:rPr lang="en-GB" sz="1200" b="0" noProof="0" dirty="0">
                <a:solidFill>
                  <a:schemeClr val="bg1">
                    <a:lumMod val="8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rPr>
              <a:t> 500</a:t>
            </a:r>
          </a:p>
        </p:txBody>
      </p:sp>
      <p:pic>
        <p:nvPicPr>
          <p:cNvPr id="2066" name="Data_Mngt.pdf" descr="Data_Mngt.pdf">
            <a:extLst>
              <a:ext uri="{FF2B5EF4-FFF2-40B4-BE49-F238E27FC236}">
                <a16:creationId xmlns:a16="http://schemas.microsoft.com/office/drawing/2014/main" id="{AB97BECA-BCEE-23F8-5D06-C9158964392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0952" y="3957025"/>
            <a:ext cx="530541" cy="530541"/>
          </a:xfrm>
          <a:prstGeom prst="rect">
            <a:avLst/>
          </a:prstGeom>
          <a:ln w="12700">
            <a:miter lim="400000"/>
          </a:ln>
        </p:spPr>
      </p:pic>
      <p:sp>
        <p:nvSpPr>
          <p:cNvPr id="2067" name="Textfeld 23">
            <a:extLst>
              <a:ext uri="{FF2B5EF4-FFF2-40B4-BE49-F238E27FC236}">
                <a16:creationId xmlns:a16="http://schemas.microsoft.com/office/drawing/2014/main" id="{A41A9F34-D5B9-01E6-F6FE-2B860BD3FAAA}"/>
              </a:ext>
            </a:extLst>
          </p:cNvPr>
          <p:cNvSpPr txBox="1"/>
          <p:nvPr/>
        </p:nvSpPr>
        <p:spPr>
          <a:xfrm>
            <a:off x="9758975" y="5856717"/>
            <a:ext cx="13587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 eaLnBrk="1" hangingPunct="1">
              <a:spcBef>
                <a:spcPct val="50000"/>
              </a:spcBef>
              <a:buSzTx/>
              <a:buNone/>
            </a:pPr>
            <a:r>
              <a:rPr lang="en-GB" sz="1200" noProof="0" dirty="0" err="1">
                <a:solidFill>
                  <a:schemeClr val="bg1">
                    <a:lumMod val="8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rPr>
              <a:t>UltraCamLD</a:t>
            </a:r>
            <a:r>
              <a:rPr lang="en-GB" sz="1200" noProof="0" dirty="0">
                <a:solidFill>
                  <a:schemeClr val="bg1">
                    <a:lumMod val="8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rPr>
              <a:t> 500</a:t>
            </a:r>
            <a:endParaRPr lang="en-GB" sz="1200" b="0" noProof="0" dirty="0">
              <a:solidFill>
                <a:schemeClr val="bg1">
                  <a:lumMod val="85000"/>
                </a:schemeClr>
              </a:solidFill>
              <a:latin typeface="Lao UI" panose="020B0502040204020203" pitchFamily="34" charset="0"/>
              <a:cs typeface="Lao UI" panose="020B0502040204020203" pitchFamily="34" charset="0"/>
            </a:endParaRPr>
          </a:p>
        </p:txBody>
      </p:sp>
      <p:pic>
        <p:nvPicPr>
          <p:cNvPr id="3" name="Picture 2" descr="A close-up of a device&#10;&#10;Description automatically generated">
            <a:extLst>
              <a:ext uri="{FF2B5EF4-FFF2-40B4-BE49-F238E27FC236}">
                <a16:creationId xmlns:a16="http://schemas.microsoft.com/office/drawing/2014/main" id="{CA08A3FF-6B60-EC79-B8CC-D790FFB7FB6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77487" y="1515910"/>
            <a:ext cx="2631321" cy="1697559"/>
          </a:xfrm>
          <a:prstGeom prst="rect">
            <a:avLst/>
          </a:prstGeom>
        </p:spPr>
      </p:pic>
      <p:pic>
        <p:nvPicPr>
          <p:cNvPr id="1026" name="Picture 2" descr="VA 520 - Flowmeter with integrated measuring section">
            <a:extLst>
              <a:ext uri="{FF2B5EF4-FFF2-40B4-BE49-F238E27FC236}">
                <a16:creationId xmlns:a16="http://schemas.microsoft.com/office/drawing/2014/main" id="{A2BB61AB-E2DF-8F95-D60C-92AF35F786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9679" y="1200975"/>
            <a:ext cx="3512744" cy="245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t_oil_origineel.pdf" descr="Rest_oil_origineel.pdf">
            <a:extLst>
              <a:ext uri="{FF2B5EF4-FFF2-40B4-BE49-F238E27FC236}">
                <a16:creationId xmlns:a16="http://schemas.microsoft.com/office/drawing/2014/main" id="{98021D8F-3522-7664-6E16-0249AF65F51A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1614" y="1273864"/>
            <a:ext cx="517846" cy="517846"/>
          </a:xfrm>
          <a:prstGeom prst="rect">
            <a:avLst/>
          </a:prstGeom>
          <a:ln w="12700">
            <a:miter lim="400000"/>
          </a:ln>
        </p:spPr>
      </p:pic>
      <p:pic>
        <p:nvPicPr>
          <p:cNvPr id="5" name="Lek met stoom-groen.pdf" descr="Lek met stoom-groen.pdf">
            <a:extLst>
              <a:ext uri="{FF2B5EF4-FFF2-40B4-BE49-F238E27FC236}">
                <a16:creationId xmlns:a16="http://schemas.microsoft.com/office/drawing/2014/main" id="{BED94362-C6A7-E4D4-8520-3AA054CB508B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21716" y="3948761"/>
            <a:ext cx="479342" cy="479342"/>
          </a:xfrm>
          <a:prstGeom prst="rect">
            <a:avLst/>
          </a:prstGeom>
          <a:ln w="12700">
            <a:miter lim="400000"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DEBAC61-5498-2C6B-DA86-ACF0E9F65C2A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429218" y="4619189"/>
            <a:ext cx="979590" cy="866561"/>
          </a:xfrm>
          <a:prstGeom prst="rect">
            <a:avLst/>
          </a:prstGeom>
        </p:spPr>
      </p:pic>
      <p:sp>
        <p:nvSpPr>
          <p:cNvPr id="13" name="Textfeld 23">
            <a:extLst>
              <a:ext uri="{FF2B5EF4-FFF2-40B4-BE49-F238E27FC236}">
                <a16:creationId xmlns:a16="http://schemas.microsoft.com/office/drawing/2014/main" id="{30731D74-5373-F3A6-16D5-D76522FA4B34}"/>
              </a:ext>
            </a:extLst>
          </p:cNvPr>
          <p:cNvSpPr txBox="1"/>
          <p:nvPr/>
        </p:nvSpPr>
        <p:spPr>
          <a:xfrm>
            <a:off x="10271815" y="5445636"/>
            <a:ext cx="13587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 eaLnBrk="1" hangingPunct="1">
              <a:spcBef>
                <a:spcPct val="50000"/>
              </a:spcBef>
              <a:buSzTx/>
              <a:buNone/>
            </a:pPr>
            <a:r>
              <a:rPr lang="en-GB" sz="1200" noProof="0" dirty="0">
                <a:solidFill>
                  <a:schemeClr val="bg1">
                    <a:lumMod val="8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rPr>
              <a:t>30 microphones</a:t>
            </a:r>
            <a:endParaRPr lang="en-GB" sz="1200" b="0" noProof="0" dirty="0">
              <a:solidFill>
                <a:schemeClr val="bg1">
                  <a:lumMod val="85000"/>
                </a:schemeClr>
              </a:solidFill>
              <a:latin typeface="Lao UI" panose="020B0502040204020203" pitchFamily="34" charset="0"/>
              <a:cs typeface="Lao UI" panose="020B0502040204020203" pitchFamily="34" charset="0"/>
            </a:endParaRP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06A496C6-47EE-4E2C-B5B8-983BE30CBD8C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5032" y="4049486"/>
            <a:ext cx="1267028" cy="1773752"/>
          </a:xfrm>
          <a:prstGeom prst="rect">
            <a:avLst/>
          </a:prstGeom>
        </p:spPr>
      </p:pic>
      <p:sp>
        <p:nvSpPr>
          <p:cNvPr id="14" name="Textfeld 23">
            <a:extLst>
              <a:ext uri="{FF2B5EF4-FFF2-40B4-BE49-F238E27FC236}">
                <a16:creationId xmlns:a16="http://schemas.microsoft.com/office/drawing/2014/main" id="{930209C2-00DD-2490-42C9-A33B0C2EA804}"/>
              </a:ext>
            </a:extLst>
          </p:cNvPr>
          <p:cNvSpPr txBox="1"/>
          <p:nvPr/>
        </p:nvSpPr>
        <p:spPr>
          <a:xfrm>
            <a:off x="1774747" y="5676305"/>
            <a:ext cx="17290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 eaLnBrk="1" hangingPunct="1">
              <a:spcBef>
                <a:spcPct val="50000"/>
              </a:spcBef>
              <a:buSzTx/>
              <a:buNone/>
            </a:pPr>
            <a:r>
              <a:rPr lang="en-GB" sz="1200" noProof="0" dirty="0">
                <a:solidFill>
                  <a:schemeClr val="bg1">
                    <a:lumMod val="8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rPr>
              <a:t>Particle counter 400 &amp; data logger DS500</a:t>
            </a:r>
            <a:endParaRPr lang="en-GB" sz="1200" b="0" noProof="0" dirty="0">
              <a:solidFill>
                <a:schemeClr val="bg1">
                  <a:lumMod val="85000"/>
                </a:schemeClr>
              </a:solidFill>
              <a:latin typeface="Lao UI" panose="020B0502040204020203" pitchFamily="34" charset="0"/>
              <a:cs typeface="Lao UI" panose="020B0502040204020203" pitchFamily="34" charset="0"/>
            </a:endParaRPr>
          </a:p>
        </p:txBody>
      </p:sp>
      <p:pic>
        <p:nvPicPr>
          <p:cNvPr id="16" name="Grafik 16">
            <a:extLst>
              <a:ext uri="{FF2B5EF4-FFF2-40B4-BE49-F238E27FC236}">
                <a16:creationId xmlns:a16="http://schemas.microsoft.com/office/drawing/2014/main" id="{43683410-F0BF-39B2-E211-C663E7C473F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42" b="5102"/>
          <a:stretch/>
        </p:blipFill>
        <p:spPr>
          <a:xfrm>
            <a:off x="1720120" y="4317782"/>
            <a:ext cx="2050091" cy="1384832"/>
          </a:xfrm>
          <a:prstGeom prst="rect">
            <a:avLst/>
          </a:prstGeom>
        </p:spPr>
      </p:pic>
      <p:pic>
        <p:nvPicPr>
          <p:cNvPr id="18" name="Afbeelding 17">
            <a:extLst>
              <a:ext uri="{FF2B5EF4-FFF2-40B4-BE49-F238E27FC236}">
                <a16:creationId xmlns:a16="http://schemas.microsoft.com/office/drawing/2014/main" id="{E0BDCE4A-6249-4AB5-9723-B2CB6F9BB70A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024" y="112489"/>
            <a:ext cx="2454001" cy="723392"/>
          </a:xfrm>
          <a:prstGeom prst="rect">
            <a:avLst/>
          </a:prstGeom>
        </p:spPr>
      </p:pic>
      <p:sp>
        <p:nvSpPr>
          <p:cNvPr id="9" name="Foliennummernplatzhalter 2047">
            <a:extLst>
              <a:ext uri="{FF2B5EF4-FFF2-40B4-BE49-F238E27FC236}">
                <a16:creationId xmlns:a16="http://schemas.microsoft.com/office/drawing/2014/main" id="{82BFEC22-15A2-4120-8D40-00AF91EBDB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16633" y="6499971"/>
            <a:ext cx="1266891" cy="270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51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8965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" grpId="0"/>
      <p:bldP spid="20" grpId="0"/>
      <p:bldP spid="37" grpId="0"/>
      <p:bldP spid="48" grpId="0"/>
      <p:bldP spid="55" grpId="0"/>
      <p:bldP spid="60" grpId="0"/>
      <p:bldP spid="62" grpId="0"/>
      <p:bldP spid="2062" grpId="0"/>
      <p:bldP spid="2063" grpId="0"/>
      <p:bldP spid="2064" grpId="0"/>
      <p:bldP spid="2067" grpId="0"/>
      <p:bldP spid="13" grpId="0"/>
      <p:bldP spid="1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28173FD-A7DC-63D7-9035-C64817F31EF2}"/>
              </a:ext>
            </a:extLst>
          </p:cNvPr>
          <p:cNvSpPr/>
          <p:nvPr/>
        </p:nvSpPr>
        <p:spPr>
          <a:xfrm>
            <a:off x="5116829" y="2689437"/>
            <a:ext cx="8191183" cy="5187515"/>
          </a:xfrm>
          <a:prstGeom prst="roundRect">
            <a:avLst>
              <a:gd name="adj" fmla="val 20642"/>
            </a:avLst>
          </a:prstGeom>
          <a:solidFill>
            <a:srgbClr val="058B7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grpSp>
        <p:nvGrpSpPr>
          <p:cNvPr id="15" name="Gruppieren 14" hidden="1"/>
          <p:cNvGrpSpPr/>
          <p:nvPr/>
        </p:nvGrpSpPr>
        <p:grpSpPr>
          <a:xfrm>
            <a:off x="6667819" y="2597885"/>
            <a:ext cx="612362" cy="642824"/>
            <a:chOff x="5680575" y="4582475"/>
            <a:chExt cx="738176" cy="718751"/>
          </a:xfrm>
        </p:grpSpPr>
        <p:cxnSp>
          <p:nvCxnSpPr>
            <p:cNvPr id="24" name="Gerade Verbindung 23"/>
            <p:cNvCxnSpPr/>
            <p:nvPr/>
          </p:nvCxnSpPr>
          <p:spPr>
            <a:xfrm flipV="1">
              <a:off x="5724105" y="4794459"/>
              <a:ext cx="288031" cy="461665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24"/>
            <p:cNvCxnSpPr/>
            <p:nvPr/>
          </p:nvCxnSpPr>
          <p:spPr>
            <a:xfrm>
              <a:off x="6012135" y="4794458"/>
              <a:ext cx="144016" cy="230833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/>
            <p:cNvCxnSpPr/>
            <p:nvPr/>
          </p:nvCxnSpPr>
          <p:spPr>
            <a:xfrm flipV="1">
              <a:off x="6156152" y="4637667"/>
              <a:ext cx="216023" cy="387624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lipse 26"/>
            <p:cNvSpPr/>
            <p:nvPr/>
          </p:nvSpPr>
          <p:spPr>
            <a:xfrm>
              <a:off x="5680575" y="52081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8" name="Ellipse 27"/>
            <p:cNvSpPr/>
            <p:nvPr/>
          </p:nvSpPr>
          <p:spPr>
            <a:xfrm>
              <a:off x="5965587" y="475362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9" name="Ellipse 28"/>
            <p:cNvSpPr/>
            <p:nvPr/>
          </p:nvSpPr>
          <p:spPr>
            <a:xfrm>
              <a:off x="6109597" y="4953754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0" name="Ellipse 29"/>
            <p:cNvSpPr/>
            <p:nvPr/>
          </p:nvSpPr>
          <p:spPr>
            <a:xfrm>
              <a:off x="6325650" y="4582475"/>
              <a:ext cx="93101" cy="9310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1AA8D7CC-7A3C-BB9D-005F-D5F67E162C63}"/>
              </a:ext>
            </a:extLst>
          </p:cNvPr>
          <p:cNvSpPr/>
          <p:nvPr/>
        </p:nvSpPr>
        <p:spPr>
          <a:xfrm>
            <a:off x="0" y="0"/>
            <a:ext cx="185979" cy="6858000"/>
          </a:xfrm>
          <a:prstGeom prst="rect">
            <a:avLst/>
          </a:prstGeom>
          <a:solidFill>
            <a:srgbClr val="0099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0092B88-01DD-203A-FD18-318018566207}"/>
              </a:ext>
            </a:extLst>
          </p:cNvPr>
          <p:cNvSpPr txBox="1"/>
          <p:nvPr/>
        </p:nvSpPr>
        <p:spPr>
          <a:xfrm>
            <a:off x="5007418" y="6049028"/>
            <a:ext cx="353874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buClr>
                <a:srgbClr val="439F89"/>
              </a:buClr>
            </a:pPr>
            <a:r>
              <a:rPr lang="en-US" sz="1600" dirty="0">
                <a:solidFill>
                  <a:schemeClr val="bg1">
                    <a:lumMod val="9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r.gillis@cs-instruments.com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14C08A6-108D-34CA-B3B8-A5C3B930A2B0}"/>
              </a:ext>
            </a:extLst>
          </p:cNvPr>
          <p:cNvSpPr txBox="1"/>
          <p:nvPr/>
        </p:nvSpPr>
        <p:spPr>
          <a:xfrm>
            <a:off x="8830801" y="5531103"/>
            <a:ext cx="34737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1600" dirty="0">
                <a:solidFill>
                  <a:schemeClr val="bg1">
                    <a:lumMod val="9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Thomas Blessing</a:t>
            </a:r>
          </a:p>
          <a:p>
            <a:r>
              <a:rPr lang="nl-NL" sz="1600" dirty="0">
                <a:solidFill>
                  <a:schemeClr val="bg1">
                    <a:lumMod val="7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Product Manager </a:t>
            </a:r>
            <a:r>
              <a:rPr lang="nl-NL" sz="1600" dirty="0" err="1">
                <a:solidFill>
                  <a:schemeClr val="bg1">
                    <a:lumMod val="7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Leak</a:t>
            </a:r>
            <a:r>
              <a:rPr lang="nl-NL" sz="1600" dirty="0">
                <a:solidFill>
                  <a:schemeClr val="bg1">
                    <a:lumMod val="7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nl-NL" sz="1600" dirty="0" err="1">
                <a:solidFill>
                  <a:schemeClr val="bg1">
                    <a:lumMod val="7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Detection</a:t>
            </a:r>
            <a:endParaRPr lang="nl-NL" sz="1600" dirty="0">
              <a:solidFill>
                <a:schemeClr val="bg1">
                  <a:lumMod val="75000"/>
                </a:schemeClr>
              </a:solidFill>
              <a:latin typeface="+mj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442CA1E-489B-2806-E52E-7EA84D0F4EE7}"/>
              </a:ext>
            </a:extLst>
          </p:cNvPr>
          <p:cNvSpPr txBox="1"/>
          <p:nvPr/>
        </p:nvSpPr>
        <p:spPr>
          <a:xfrm>
            <a:off x="8842893" y="6056243"/>
            <a:ext cx="369328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1600" u="sng" dirty="0">
                <a:solidFill>
                  <a:schemeClr val="bg1">
                    <a:lumMod val="9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t.blessing@cs-instruments.com</a:t>
            </a:r>
          </a:p>
          <a:p>
            <a:endParaRPr lang="nl-NL" sz="1600" dirty="0">
              <a:solidFill>
                <a:schemeClr val="bg1">
                  <a:lumMod val="95000"/>
                </a:schemeClr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10" name="Lek met stoom-groen.pdf" descr="Lek met stoom-groen.pdf">
            <a:extLst>
              <a:ext uri="{FF2B5EF4-FFF2-40B4-BE49-F238E27FC236}">
                <a16:creationId xmlns:a16="http://schemas.microsoft.com/office/drawing/2014/main" id="{51DA7262-09AB-C1C7-473D-F67D640155F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4840" y="344319"/>
            <a:ext cx="1319421" cy="1319421"/>
          </a:xfrm>
          <a:prstGeom prst="rect">
            <a:avLst/>
          </a:prstGeom>
          <a:ln w="12700">
            <a:miter lim="400000"/>
          </a:ln>
        </p:spPr>
      </p:pic>
      <p:pic>
        <p:nvPicPr>
          <p:cNvPr id="36" name="Data_Mngt.pdf" descr="Data_Mngt.pdf">
            <a:extLst>
              <a:ext uri="{FF2B5EF4-FFF2-40B4-BE49-F238E27FC236}">
                <a16:creationId xmlns:a16="http://schemas.microsoft.com/office/drawing/2014/main" id="{0C62D46E-D7EC-8CDF-ECDD-719BCB3F20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6693" y="320039"/>
            <a:ext cx="1331472" cy="1331472"/>
          </a:xfrm>
          <a:prstGeom prst="rect">
            <a:avLst/>
          </a:prstGeom>
          <a:ln w="12700">
            <a:miter lim="400000"/>
          </a:ln>
        </p:spPr>
      </p:pic>
      <p:pic>
        <p:nvPicPr>
          <p:cNvPr id="38" name="Rest_oil_origineel.pdf" descr="Rest_oil_origineel.pdf">
            <a:extLst>
              <a:ext uri="{FF2B5EF4-FFF2-40B4-BE49-F238E27FC236}">
                <a16:creationId xmlns:a16="http://schemas.microsoft.com/office/drawing/2014/main" id="{D4A73F44-8CF8-5C9D-C0B3-07C93181C72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7550" y="335855"/>
            <a:ext cx="1322651" cy="132265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40" name="Group 39">
            <a:extLst>
              <a:ext uri="{FF2B5EF4-FFF2-40B4-BE49-F238E27FC236}">
                <a16:creationId xmlns:a16="http://schemas.microsoft.com/office/drawing/2014/main" id="{535DB550-9C1B-1FA6-2734-E54066C33725}"/>
              </a:ext>
            </a:extLst>
          </p:cNvPr>
          <p:cNvGrpSpPr/>
          <p:nvPr/>
        </p:nvGrpSpPr>
        <p:grpSpPr>
          <a:xfrm>
            <a:off x="6309851" y="321507"/>
            <a:ext cx="1367192" cy="1328536"/>
            <a:chOff x="5249113" y="2125353"/>
            <a:chExt cx="2540001" cy="2540001"/>
          </a:xfrm>
        </p:grpSpPr>
        <p:pic>
          <p:nvPicPr>
            <p:cNvPr id="42" name="Rest_oil_stof.pdf" descr="Rest_oil_stof.pdf">
              <a:extLst>
                <a:ext uri="{FF2B5EF4-FFF2-40B4-BE49-F238E27FC236}">
                  <a16:creationId xmlns:a16="http://schemas.microsoft.com/office/drawing/2014/main" id="{CA7CEC68-9CB2-3544-C84B-DC70F11A7DA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249113" y="2125353"/>
              <a:ext cx="2540001" cy="2540001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7F89C96A-3334-B439-84E9-724B4EAFA0E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95829" y="3012290"/>
              <a:ext cx="199188" cy="148115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20634701-447E-19E4-6F63-F577C026B22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9191254">
              <a:off x="6641879" y="2989007"/>
              <a:ext cx="199188" cy="148115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06AEF1E7-50C6-73E7-E1B3-FFADAB2AC79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2971260">
              <a:off x="6471317" y="2893716"/>
              <a:ext cx="199188" cy="148115"/>
            </a:xfrm>
            <a:prstGeom prst="rect">
              <a:avLst/>
            </a:prstGeom>
          </p:spPr>
        </p:pic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A3F50BB9-C507-EBBD-302B-8B253A6F37F7}"/>
                </a:ext>
              </a:extLst>
            </p:cNvPr>
            <p:cNvSpPr/>
            <p:nvPr/>
          </p:nvSpPr>
          <p:spPr>
            <a:xfrm rot="20031846">
              <a:off x="6036534" y="2485318"/>
              <a:ext cx="178050" cy="247650"/>
            </a:xfrm>
            <a:prstGeom prst="rect">
              <a:avLst/>
            </a:prstGeom>
            <a:solidFill>
              <a:srgbClr val="058B7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BE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50558B66-9C7C-8DA5-286A-49B5590C4230}"/>
                </a:ext>
              </a:extLst>
            </p:cNvPr>
            <p:cNvSpPr/>
            <p:nvPr/>
          </p:nvSpPr>
          <p:spPr>
            <a:xfrm rot="20031846">
              <a:off x="6054565" y="2610730"/>
              <a:ext cx="178050" cy="247650"/>
            </a:xfrm>
            <a:prstGeom prst="rect">
              <a:avLst/>
            </a:prstGeom>
            <a:solidFill>
              <a:srgbClr val="058B7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BE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33EADEE8-CE7E-12DA-9391-C50CC8B2FCF6}"/>
                </a:ext>
              </a:extLst>
            </p:cNvPr>
            <p:cNvSpPr/>
            <p:nvPr/>
          </p:nvSpPr>
          <p:spPr>
            <a:xfrm rot="402959">
              <a:off x="6974748" y="2591987"/>
              <a:ext cx="178050" cy="247650"/>
            </a:xfrm>
            <a:prstGeom prst="rect">
              <a:avLst/>
            </a:prstGeom>
            <a:solidFill>
              <a:srgbClr val="058B7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BE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1A85B72D-54C0-FAB9-C742-EF3882AE1683}"/>
                </a:ext>
              </a:extLst>
            </p:cNvPr>
            <p:cNvSpPr/>
            <p:nvPr/>
          </p:nvSpPr>
          <p:spPr>
            <a:xfrm rot="21262155">
              <a:off x="7008411" y="2412293"/>
              <a:ext cx="178050" cy="247650"/>
            </a:xfrm>
            <a:prstGeom prst="rect">
              <a:avLst/>
            </a:prstGeom>
            <a:solidFill>
              <a:srgbClr val="058B73"/>
            </a:solidFill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en-BE" sz="3200" b="0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E8C63544-A636-A21E-52EF-688F2B57103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3836871">
              <a:off x="6591750" y="3612117"/>
              <a:ext cx="199188" cy="148115"/>
            </a:xfrm>
            <a:prstGeom prst="rect">
              <a:avLst/>
            </a:prstGeom>
          </p:spPr>
        </p:pic>
      </p:grpSp>
      <p:sp>
        <p:nvSpPr>
          <p:cNvPr id="57" name="TextBox 56">
            <a:extLst>
              <a:ext uri="{FF2B5EF4-FFF2-40B4-BE49-F238E27FC236}">
                <a16:creationId xmlns:a16="http://schemas.microsoft.com/office/drawing/2014/main" id="{3D70A48C-D628-4409-2FCA-BA4719518BB2}"/>
              </a:ext>
            </a:extLst>
          </p:cNvPr>
          <p:cNvSpPr txBox="1"/>
          <p:nvPr/>
        </p:nvSpPr>
        <p:spPr>
          <a:xfrm>
            <a:off x="1411598" y="4382262"/>
            <a:ext cx="297078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info@cs-instruments.com</a:t>
            </a:r>
            <a:endParaRPr lang="de-DE" sz="1800" u="sng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de-DE" dirty="0">
                <a:solidFill>
                  <a:schemeClr val="bg1">
                    <a:lumMod val="6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+49 7705 978 990 </a:t>
            </a:r>
            <a:r>
              <a:rPr lang="de-DE" sz="1600" dirty="0">
                <a:solidFill>
                  <a:schemeClr val="bg1">
                    <a:lumMod val="65000"/>
                  </a:schemeClr>
                </a:solidFill>
                <a:effectLst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(en / de)</a:t>
            </a:r>
            <a:br>
              <a:rPr lang="de-DE" sz="18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en-BE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Untertitel 1">
            <a:extLst>
              <a:ext uri="{FF2B5EF4-FFF2-40B4-BE49-F238E27FC236}">
                <a16:creationId xmlns:a16="http://schemas.microsoft.com/office/drawing/2014/main" id="{47AE63D8-D89A-BE13-061F-725AF246A8C7}"/>
              </a:ext>
            </a:extLst>
          </p:cNvPr>
          <p:cNvSpPr txBox="1">
            <a:spLocks/>
          </p:cNvSpPr>
          <p:nvPr/>
        </p:nvSpPr>
        <p:spPr>
          <a:xfrm>
            <a:off x="1550815" y="6216996"/>
            <a:ext cx="3770170" cy="136839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1200" b="1">
                <a:solidFill>
                  <a:schemeClr val="bg2">
                    <a:lumMod val="50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Proven and innovative measuring 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1200" b="1">
                <a:solidFill>
                  <a:schemeClr val="bg2">
                    <a:lumMod val="50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technology for compressed air and gases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E9CC903-6496-B7D5-7E5E-4E394D2FFD01}"/>
              </a:ext>
            </a:extLst>
          </p:cNvPr>
          <p:cNvSpPr txBox="1"/>
          <p:nvPr/>
        </p:nvSpPr>
        <p:spPr>
          <a:xfrm>
            <a:off x="2473267" y="1688587"/>
            <a:ext cx="1513235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243833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spc="0" normalizeH="0" baseline="0" dirty="0">
                <a:ln>
                  <a:noFill/>
                </a:ln>
                <a:solidFill>
                  <a:srgbClr val="5E5E5E"/>
                </a:solidFill>
                <a:effectLst/>
                <a:uFillTx/>
                <a:latin typeface="+mj-lt"/>
                <a:ea typeface="Lato" panose="020F0502020204030203" pitchFamily="34" charset="0"/>
                <a:cs typeface="Lato" panose="020F0502020204030203" pitchFamily="34" charset="0"/>
                <a:sym typeface="Helvetica"/>
              </a:rPr>
              <a:t>Leakage</a:t>
            </a:r>
          </a:p>
          <a:p>
            <a:pPr marL="0" marR="0" indent="0" algn="ctr" defTabSz="243833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dirty="0">
                <a:solidFill>
                  <a:srgbClr val="5E5E5E"/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  <a:sym typeface="Helvetica"/>
              </a:rPr>
              <a:t>measurement</a:t>
            </a:r>
            <a:endParaRPr kumimoji="0" lang="en-US" b="0" i="0" u="none" strike="noStrike" cap="none" spc="0" normalizeH="0" baseline="0" dirty="0">
              <a:ln>
                <a:noFill/>
              </a:ln>
              <a:solidFill>
                <a:srgbClr val="5E5E5E"/>
              </a:solidFill>
              <a:effectLst/>
              <a:uFillTx/>
              <a:latin typeface="+mj-lt"/>
              <a:ea typeface="Lato" panose="020F0502020204030203" pitchFamily="34" charset="0"/>
              <a:cs typeface="Lato" panose="020F0502020204030203" pitchFamily="34" charset="0"/>
              <a:sym typeface="Helvetica"/>
            </a:endParaRPr>
          </a:p>
        </p:txBody>
      </p:sp>
      <p:sp>
        <p:nvSpPr>
          <p:cNvPr id="18" name="Textfeld 12">
            <a:extLst>
              <a:ext uri="{FF2B5EF4-FFF2-40B4-BE49-F238E27FC236}">
                <a16:creationId xmlns:a16="http://schemas.microsoft.com/office/drawing/2014/main" id="{DA097BF2-BB4C-81C8-0256-774AF63CCB67}"/>
              </a:ext>
            </a:extLst>
          </p:cNvPr>
          <p:cNvSpPr txBox="1"/>
          <p:nvPr/>
        </p:nvSpPr>
        <p:spPr>
          <a:xfrm>
            <a:off x="8096045" y="1695768"/>
            <a:ext cx="16671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Data </a:t>
            </a:r>
          </a:p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management </a:t>
            </a:r>
          </a:p>
        </p:txBody>
      </p:sp>
      <p:sp>
        <p:nvSpPr>
          <p:cNvPr id="19" name="Textfeld 12">
            <a:extLst>
              <a:ext uri="{FF2B5EF4-FFF2-40B4-BE49-F238E27FC236}">
                <a16:creationId xmlns:a16="http://schemas.microsoft.com/office/drawing/2014/main" id="{E9E0E8BA-8505-2767-5D4E-843AE855CE75}"/>
              </a:ext>
            </a:extLst>
          </p:cNvPr>
          <p:cNvSpPr txBox="1"/>
          <p:nvPr/>
        </p:nvSpPr>
        <p:spPr>
          <a:xfrm>
            <a:off x="6131162" y="1695004"/>
            <a:ext cx="1699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Particles </a:t>
            </a:r>
          </a:p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measurement </a:t>
            </a:r>
          </a:p>
        </p:txBody>
      </p:sp>
      <p:sp>
        <p:nvSpPr>
          <p:cNvPr id="20" name="Textfeld 12">
            <a:extLst>
              <a:ext uri="{FF2B5EF4-FFF2-40B4-BE49-F238E27FC236}">
                <a16:creationId xmlns:a16="http://schemas.microsoft.com/office/drawing/2014/main" id="{45FEDEC8-F65E-00C0-D168-F9FECFFE44E0}"/>
              </a:ext>
            </a:extLst>
          </p:cNvPr>
          <p:cNvSpPr txBox="1"/>
          <p:nvPr/>
        </p:nvSpPr>
        <p:spPr>
          <a:xfrm>
            <a:off x="4251881" y="1691048"/>
            <a:ext cx="1699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Residual Oil </a:t>
            </a:r>
          </a:p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measurement </a:t>
            </a:r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F877083E-EE4F-E7EE-B2DB-DF36957D5EB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3542" y="3067169"/>
            <a:ext cx="4475723" cy="1279473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F56950A4-FD11-63E8-EDCF-7ED2DFCDE51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/>
        </p:blipFill>
        <p:spPr>
          <a:xfrm>
            <a:off x="6904254" y="3499201"/>
            <a:ext cx="1612222" cy="1991566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A94F75EF-A4EE-A296-1CA0-021D8A6D845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/>
        </p:blipFill>
        <p:spPr>
          <a:xfrm>
            <a:off x="9028737" y="3569222"/>
            <a:ext cx="1385050" cy="1929312"/>
          </a:xfrm>
          <a:prstGeom prst="rect">
            <a:avLst/>
          </a:prstGeom>
        </p:spPr>
      </p:pic>
      <p:sp>
        <p:nvSpPr>
          <p:cNvPr id="13" name="TextBox 44">
            <a:extLst>
              <a:ext uri="{FF2B5EF4-FFF2-40B4-BE49-F238E27FC236}">
                <a16:creationId xmlns:a16="http://schemas.microsoft.com/office/drawing/2014/main" id="{75BA8E01-9DA7-56BA-DF61-FEB63D1FF09F}"/>
              </a:ext>
            </a:extLst>
          </p:cNvPr>
          <p:cNvSpPr txBox="1"/>
          <p:nvPr/>
        </p:nvSpPr>
        <p:spPr>
          <a:xfrm>
            <a:off x="5124368" y="5531104"/>
            <a:ext cx="34737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nl-NL" sz="1600" dirty="0">
                <a:solidFill>
                  <a:schemeClr val="bg1">
                    <a:lumMod val="9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Robin Gillis</a:t>
            </a:r>
          </a:p>
          <a:p>
            <a:pPr algn="r"/>
            <a:r>
              <a:rPr lang="nl-NL" sz="1600" dirty="0">
                <a:solidFill>
                  <a:schemeClr val="bg1">
                    <a:lumMod val="7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Business Developer </a:t>
            </a:r>
            <a:r>
              <a:rPr lang="nl-NL" sz="1600" dirty="0" err="1">
                <a:solidFill>
                  <a:schemeClr val="bg1">
                    <a:lumMod val="7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Leak</a:t>
            </a:r>
            <a:r>
              <a:rPr lang="nl-NL" sz="1600" dirty="0">
                <a:solidFill>
                  <a:schemeClr val="bg1">
                    <a:lumMod val="7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nl-NL" sz="1600" dirty="0" err="1">
                <a:solidFill>
                  <a:schemeClr val="bg1">
                    <a:lumMod val="7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Detection</a:t>
            </a:r>
            <a:endParaRPr lang="nl-NL" sz="1600" dirty="0">
              <a:solidFill>
                <a:schemeClr val="bg1">
                  <a:lumMod val="75000"/>
                </a:schemeClr>
              </a:solidFill>
              <a:latin typeface="+mj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14" name="Afbeelding 13">
            <a:extLst>
              <a:ext uri="{FF2B5EF4-FFF2-40B4-BE49-F238E27FC236}">
                <a16:creationId xmlns:a16="http://schemas.microsoft.com/office/drawing/2014/main" id="{D244E27E-B951-FD03-2883-26491C5555F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65" y="5146152"/>
            <a:ext cx="3461166" cy="1020286"/>
          </a:xfrm>
          <a:prstGeom prst="rect">
            <a:avLst/>
          </a:prstGeom>
        </p:spPr>
      </p:pic>
      <p:pic>
        <p:nvPicPr>
          <p:cNvPr id="23" name="Flow.ai" descr="Flow.ai">
            <a:extLst>
              <a:ext uri="{FF2B5EF4-FFF2-40B4-BE49-F238E27FC236}">
                <a16:creationId xmlns:a16="http://schemas.microsoft.com/office/drawing/2014/main" id="{E9A22BAC-7740-665D-8E8C-E0C4B17EDE68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129" y="369166"/>
            <a:ext cx="1319422" cy="1319421"/>
          </a:xfrm>
          <a:prstGeom prst="rect">
            <a:avLst/>
          </a:prstGeom>
          <a:ln w="12700">
            <a:miter lim="400000"/>
          </a:ln>
        </p:spPr>
      </p:pic>
      <p:sp>
        <p:nvSpPr>
          <p:cNvPr id="31" name="Textfeld 12">
            <a:extLst>
              <a:ext uri="{FF2B5EF4-FFF2-40B4-BE49-F238E27FC236}">
                <a16:creationId xmlns:a16="http://schemas.microsoft.com/office/drawing/2014/main" id="{0AF4E1DE-4A98-D3EB-6527-39813694F251}"/>
              </a:ext>
            </a:extLst>
          </p:cNvPr>
          <p:cNvSpPr txBox="1"/>
          <p:nvPr/>
        </p:nvSpPr>
        <p:spPr>
          <a:xfrm>
            <a:off x="518273" y="1693809"/>
            <a:ext cx="16671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Flow </a:t>
            </a:r>
          </a:p>
          <a:p>
            <a:pPr algn="ctr"/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sensors </a:t>
            </a:r>
          </a:p>
        </p:txBody>
      </p:sp>
      <p:pic>
        <p:nvPicPr>
          <p:cNvPr id="32" name="Dew Point.pdf" descr="Dew Point.pdf">
            <a:extLst>
              <a:ext uri="{FF2B5EF4-FFF2-40B4-BE49-F238E27FC236}">
                <a16:creationId xmlns:a16="http://schemas.microsoft.com/office/drawing/2014/main" id="{69197519-2365-7BA9-13E1-F47CBAC697E2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7815" y="315627"/>
            <a:ext cx="1318157" cy="1331471"/>
          </a:xfrm>
          <a:prstGeom prst="rect">
            <a:avLst/>
          </a:prstGeom>
          <a:ln w="12700">
            <a:miter lim="400000"/>
          </a:ln>
        </p:spPr>
      </p:pic>
      <p:sp>
        <p:nvSpPr>
          <p:cNvPr id="33" name="TextBox 3">
            <a:extLst>
              <a:ext uri="{FF2B5EF4-FFF2-40B4-BE49-F238E27FC236}">
                <a16:creationId xmlns:a16="http://schemas.microsoft.com/office/drawing/2014/main" id="{CCC9640E-B608-DFD4-8D7A-3DE104F6F8C1}"/>
              </a:ext>
            </a:extLst>
          </p:cNvPr>
          <p:cNvSpPr txBox="1"/>
          <p:nvPr/>
        </p:nvSpPr>
        <p:spPr>
          <a:xfrm>
            <a:off x="10107815" y="1700409"/>
            <a:ext cx="1404976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243833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spc="0" normalizeH="0" baseline="0" dirty="0">
                <a:ln>
                  <a:noFill/>
                </a:ln>
                <a:solidFill>
                  <a:srgbClr val="5E5E5E"/>
                </a:solidFill>
                <a:effectLst/>
                <a:uFillTx/>
                <a:latin typeface="+mj-lt"/>
                <a:ea typeface="Lato" panose="020F0502020204030203" pitchFamily="34" charset="0"/>
                <a:cs typeface="Lato" panose="020F0502020204030203" pitchFamily="34" charset="0"/>
                <a:sym typeface="Helvetica"/>
              </a:rPr>
              <a:t>Temperature &amp; Pressure</a:t>
            </a:r>
            <a:endParaRPr kumimoji="0" lang="en-BE" b="0" i="0" u="none" strike="noStrike" cap="none" spc="0" normalizeH="0" baseline="0" dirty="0">
              <a:ln>
                <a:noFill/>
              </a:ln>
              <a:solidFill>
                <a:srgbClr val="5E5E5E"/>
              </a:solidFill>
              <a:effectLst/>
              <a:uFillTx/>
              <a:latin typeface="+mj-lt"/>
              <a:ea typeface="Lato" panose="020F0502020204030203" pitchFamily="34" charset="0"/>
              <a:cs typeface="Lato" panose="020F0502020204030203" pitchFamily="34" charset="0"/>
              <a:sym typeface="Helvetica"/>
            </a:endParaRPr>
          </a:p>
        </p:txBody>
      </p:sp>
      <p:sp>
        <p:nvSpPr>
          <p:cNvPr id="2" name="Foliennummernplatzhalter 2047">
            <a:extLst>
              <a:ext uri="{FF2B5EF4-FFF2-40B4-BE49-F238E27FC236}">
                <a16:creationId xmlns:a16="http://schemas.microsoft.com/office/drawing/2014/main" id="{83239C2F-6152-A4CF-B9FB-B40A949F05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16633" y="6499971"/>
            <a:ext cx="1266891" cy="270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52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48835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2.7|9.9|0.9"/>
</p:tagLst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0155ea0-52a6-4047-b3d7-27e5d65a17a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7ACD6BB0F9B84E845EDD2D9482821F" ma:contentTypeVersion="10" ma:contentTypeDescription="Create a new document." ma:contentTypeScope="" ma:versionID="e469878ff7097bd3c6dbcc33966e2ab3">
  <xsd:schema xmlns:xsd="http://www.w3.org/2001/XMLSchema" xmlns:xs="http://www.w3.org/2001/XMLSchema" xmlns:p="http://schemas.microsoft.com/office/2006/metadata/properties" xmlns:ns3="c0155ea0-52a6-4047-b3d7-27e5d65a17a4" targetNamespace="http://schemas.microsoft.com/office/2006/metadata/properties" ma:root="true" ma:fieldsID="a89bebd1eac347c764f307d357310772" ns3:_="">
    <xsd:import namespace="c0155ea0-52a6-4047-b3d7-27e5d65a17a4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155ea0-52a6-4047-b3d7-27e5d65a17a4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1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DE7EF38-3DD0-40AE-BAD1-760A9FED49E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614BD90-B89A-478B-9016-88669750E19B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c0155ea0-52a6-4047-b3d7-27e5d65a17a4"/>
    <ds:schemaRef ds:uri="http://purl.org/dc/elements/1.1/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0E43A6F-B02B-41FA-915E-B0D38EA838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0155ea0-52a6-4047-b3d7-27e5d65a17a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17519</TotalTime>
  <Words>4537</Words>
  <Application>Microsoft Office PowerPoint</Application>
  <PresentationFormat>Широкоэкранный</PresentationFormat>
  <Paragraphs>1420</Paragraphs>
  <Slides>52</Slides>
  <Notes>52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52</vt:i4>
      </vt:variant>
    </vt:vector>
  </HeadingPairs>
  <TitlesOfParts>
    <vt:vector size="53" baseType="lpstr">
      <vt:lpstr>Kantoorthema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Robin Gillis</dc:creator>
  <cp:lastModifiedBy>Robin Gillis</cp:lastModifiedBy>
  <cp:revision>5</cp:revision>
  <dcterms:created xsi:type="dcterms:W3CDTF">2026-05-29T09:45:07Z</dcterms:created>
  <dcterms:modified xsi:type="dcterms:W3CDTF">2026-07-02T10:08:36Z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0x010100A27ACD6BB0F9B84E845EDD2D9482821F</vt:lpwstr>
  </property>
</Properties>
</file>